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6" r:id="rId3"/>
    <p:sldId id="274" r:id="rId4"/>
    <p:sldId id="269" r:id="rId5"/>
    <p:sldId id="275" r:id="rId6"/>
    <p:sldId id="265" r:id="rId7"/>
    <p:sldId id="277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0B515-E43F-9345-8F06-4A230A6889CC}" type="datetimeFigureOut">
              <a:rPr lang="en-US" smtClean="0"/>
              <a:t>15/05/2014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04F64-21C1-2641-8B32-3629578B2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6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ster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339" y="1196692"/>
            <a:ext cx="7283206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2666717"/>
            <a:ext cx="7283206" cy="762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98339" y="3428837"/>
            <a:ext cx="7283206" cy="365125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ED7FBD-40F9-DC45-A06E-E4966BB5B138}" type="datetimeFigureOut">
              <a:rPr lang="en-US" smtClean="0"/>
              <a:pPr/>
              <a:t>15/05/2014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7FBD-40F9-DC45-A06E-E4966BB5B138}" type="datetimeFigureOut">
              <a:rPr lang="en-US" smtClean="0"/>
              <a:t>15/05/2014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BD15-CF75-2949-86C7-9A56D9CAB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7FBD-40F9-DC45-A06E-E4966BB5B138}" type="datetimeFigureOut">
              <a:rPr lang="en-US" smtClean="0"/>
              <a:t>15/05/2014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BD15-CF75-2949-86C7-9A56D9CAB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93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83550"/>
            <a:ext cx="2133600" cy="365125"/>
          </a:xfrm>
        </p:spPr>
        <p:txBody>
          <a:bodyPr/>
          <a:lstStyle/>
          <a:p>
            <a:fld id="{5BB7BD15-CF75-2949-86C7-9A56D9CAB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83550"/>
            <a:ext cx="2895600" cy="365125"/>
          </a:xfrm>
        </p:spPr>
        <p:txBody>
          <a:bodyPr/>
          <a:lstStyle/>
          <a:p>
            <a:fld id="{82ED7FBD-40F9-DC45-A06E-E4966BB5B138}" type="datetimeFigureOut">
              <a:rPr lang="en-US" smtClean="0"/>
              <a:pPr/>
              <a:t>15/05/2014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7FBD-40F9-DC45-A06E-E4966BB5B138}" type="datetimeFigureOut">
              <a:rPr lang="en-US" smtClean="0"/>
              <a:t>15/05/2014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BD15-CF75-2949-86C7-9A56D9CAB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7FBD-40F9-DC45-A06E-E4966BB5B138}" type="datetimeFigureOut">
              <a:rPr lang="en-US" smtClean="0"/>
              <a:t>15/05/2014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BD15-CF75-2949-86C7-9A56D9CAB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7FBD-40F9-DC45-A06E-E4966BB5B138}" type="datetimeFigureOut">
              <a:rPr lang="en-US" smtClean="0"/>
              <a:t>15/05/2014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BD15-CF75-2949-86C7-9A56D9CAB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7FBD-40F9-DC45-A06E-E4966BB5B138}" type="datetimeFigureOut">
              <a:rPr lang="en-US" smtClean="0"/>
              <a:t>15/05/2014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BD15-CF75-2949-86C7-9A56D9CAB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7FBD-40F9-DC45-A06E-E4966BB5B138}" type="datetimeFigureOut">
              <a:rPr lang="en-US" smtClean="0"/>
              <a:t>15/05/2014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BD15-CF75-2949-86C7-9A56D9CAB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7FBD-40F9-DC45-A06E-E4966BB5B138}" type="datetimeFigureOut">
              <a:rPr lang="en-US" smtClean="0"/>
              <a:t>15/05/2014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BD15-CF75-2949-86C7-9A56D9CAB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7FBD-40F9-DC45-A06E-E4966BB5B138}" type="datetimeFigureOut">
              <a:rPr lang="en-US" smtClean="0"/>
              <a:t>15/05/2014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BD15-CF75-2949-86C7-9A56D9CAB1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.ai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D7FBD-40F9-DC45-A06E-E4966BB5B138}" type="datetimeFigureOut">
              <a:rPr lang="en-US" smtClean="0"/>
              <a:t>15/05/2014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BD15-CF75-2949-86C7-9A56D9CAB1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925" y="1514170"/>
            <a:ext cx="863962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/>
                <a:cs typeface="Helvetica"/>
              </a:rPr>
              <a:t>Open-IX </a:t>
            </a:r>
            <a:br>
              <a:rPr lang="en-US" dirty="0" smtClean="0">
                <a:latin typeface="Helvetica"/>
                <a:cs typeface="Helvetica"/>
              </a:rPr>
            </a:br>
            <a:r>
              <a:rPr lang="en-US" dirty="0" smtClean="0">
                <a:latin typeface="Helvetica"/>
                <a:cs typeface="Helvetica"/>
              </a:rPr>
              <a:t>RIPE 68</a:t>
            </a:r>
            <a:br>
              <a:rPr lang="en-US" dirty="0" smtClean="0">
                <a:latin typeface="Helvetica"/>
                <a:cs typeface="Helvetica"/>
              </a:rPr>
            </a:br>
            <a:r>
              <a:rPr lang="en-US" dirty="0" smtClean="0">
                <a:latin typeface="Helvetica"/>
                <a:cs typeface="Helvetica"/>
              </a:rPr>
              <a:t>Warsaw, Poland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925" y="3528443"/>
            <a:ext cx="8639620" cy="76212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Fearghas</a:t>
            </a:r>
            <a:r>
              <a:rPr lang="en-US" dirty="0" smtClean="0">
                <a:latin typeface="Helvetica"/>
                <a:cs typeface="Helvetica"/>
              </a:rPr>
              <a:t> McKay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Why? … through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professionalize IXPs …</a:t>
            </a:r>
          </a:p>
          <a:p>
            <a:r>
              <a:rPr lang="en-US" dirty="0" smtClean="0"/>
              <a:t>To foster data center competition…</a:t>
            </a:r>
          </a:p>
          <a:p>
            <a:r>
              <a:rPr lang="en-US" dirty="0" smtClean="0"/>
              <a:t>To help reduce costs …</a:t>
            </a:r>
          </a:p>
          <a:p>
            <a:r>
              <a:rPr lang="en-US" dirty="0" smtClean="0"/>
              <a:t>To implement The Community Model …</a:t>
            </a:r>
          </a:p>
          <a:p>
            <a:r>
              <a:rPr lang="en-US" dirty="0" smtClean="0"/>
              <a:t>To develop real data center neutrality …</a:t>
            </a:r>
          </a:p>
          <a:p>
            <a:r>
              <a:rPr lang="en-US" dirty="0" smtClean="0"/>
              <a:t>To substantiate (</a:t>
            </a:r>
            <a:r>
              <a:rPr lang="en-US" smtClean="0"/>
              <a:t>and </a:t>
            </a:r>
            <a:r>
              <a:rPr lang="en-US" smtClean="0"/>
              <a:t>embrace</a:t>
            </a:r>
            <a:r>
              <a:rPr lang="en-US" dirty="0" smtClean="0"/>
              <a:t>) the Euro-interconnect model (theology + model)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74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</a:t>
            </a:r>
            <a:r>
              <a:rPr lang="en-US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b="1" dirty="0" smtClean="0"/>
              <a:t>Global Round-Up</a:t>
            </a:r>
          </a:p>
          <a:p>
            <a:pPr lvl="1"/>
            <a:r>
              <a:rPr lang="en-US" sz="2000" dirty="0" smtClean="0"/>
              <a:t>138 Dues Paying Members</a:t>
            </a:r>
          </a:p>
          <a:p>
            <a:pPr lvl="1"/>
            <a:r>
              <a:rPr lang="en-US" sz="2000" dirty="0" smtClean="0"/>
              <a:t>10 Pending New Members</a:t>
            </a:r>
          </a:p>
          <a:p>
            <a:pPr lvl="1"/>
            <a:r>
              <a:rPr lang="en-US" sz="2000" dirty="0" smtClean="0"/>
              <a:t>16 Certified Data Centers</a:t>
            </a:r>
          </a:p>
          <a:p>
            <a:pPr lvl="1"/>
            <a:r>
              <a:rPr lang="en-US" sz="2000" dirty="0" smtClean="0"/>
              <a:t>2 Certified IXPs (NY, VA)</a:t>
            </a:r>
          </a:p>
          <a:p>
            <a:r>
              <a:rPr lang="en-US" sz="2200" b="1" dirty="0" smtClean="0"/>
              <a:t>Pending Data Centers = 5</a:t>
            </a:r>
          </a:p>
          <a:p>
            <a:pPr lvl="1"/>
            <a:r>
              <a:rPr lang="en-US" sz="2000" dirty="0" err="1" smtClean="0"/>
              <a:t>EdgeConnex</a:t>
            </a:r>
            <a:r>
              <a:rPr lang="en-US" sz="2000" dirty="0" smtClean="0"/>
              <a:t> (Houston USA)</a:t>
            </a:r>
          </a:p>
          <a:p>
            <a:pPr lvl="1"/>
            <a:r>
              <a:rPr lang="en-US" sz="2000" dirty="0" smtClean="0"/>
              <a:t>Vantage (Santa Clara USA)</a:t>
            </a:r>
          </a:p>
          <a:p>
            <a:pPr lvl="1"/>
            <a:r>
              <a:rPr lang="en-US" sz="2000" dirty="0" smtClean="0"/>
              <a:t>Sentinel (Chicago USA) x 2</a:t>
            </a:r>
          </a:p>
          <a:p>
            <a:pPr lvl="1"/>
            <a:r>
              <a:rPr lang="en-US" sz="2000" dirty="0" smtClean="0"/>
              <a:t>DuPont </a:t>
            </a:r>
            <a:r>
              <a:rPr lang="en-US" sz="2000" dirty="0" err="1" smtClean="0"/>
              <a:t>Fabros</a:t>
            </a:r>
            <a:r>
              <a:rPr lang="en-US" sz="2000" dirty="0" smtClean="0"/>
              <a:t> (New Jersey)</a:t>
            </a:r>
          </a:p>
          <a:p>
            <a:r>
              <a:rPr lang="en-US" sz="2200" b="1" dirty="0" smtClean="0"/>
              <a:t>Pending IXPs = 2</a:t>
            </a:r>
          </a:p>
          <a:p>
            <a:pPr lvl="1"/>
            <a:r>
              <a:rPr lang="en-US" sz="2000" dirty="0" smtClean="0"/>
              <a:t>Omaha-IX (Omaha USA)</a:t>
            </a:r>
            <a:endParaRPr lang="en-US" sz="2000" dirty="0"/>
          </a:p>
          <a:p>
            <a:pPr lvl="1"/>
            <a:r>
              <a:rPr lang="en-US" sz="2000" dirty="0" smtClean="0"/>
              <a:t> Phoenix-IX (Phoenix USA)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1228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Data Centers and IXPs</a:t>
            </a:r>
          </a:p>
          <a:p>
            <a:r>
              <a:rPr lang="en-US" sz="2400" dirty="0" smtClean="0"/>
              <a:t>Pointer to more detailed entries (their choice)</a:t>
            </a:r>
          </a:p>
          <a:p>
            <a:r>
              <a:rPr lang="en-US" sz="2400" dirty="0" smtClean="0"/>
              <a:t>Links to required compliance documents</a:t>
            </a:r>
          </a:p>
          <a:p>
            <a:r>
              <a:rPr lang="en-US" sz="2400" dirty="0" smtClean="0"/>
              <a:t>Directory = http://</a:t>
            </a:r>
            <a:r>
              <a:rPr lang="en-US" sz="2400" dirty="0" err="1" smtClean="0"/>
              <a:t>www.open-ix.org</a:t>
            </a:r>
            <a:r>
              <a:rPr lang="en-US" sz="2400" dirty="0" smtClean="0"/>
              <a:t>/directory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4-04-28 at 2.13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9" y="3373609"/>
            <a:ext cx="7152488" cy="278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0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What happened so far?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Center Competition</a:t>
            </a:r>
          </a:p>
          <a:p>
            <a:pPr lvl="1"/>
            <a:r>
              <a:rPr lang="en-US" dirty="0" smtClean="0"/>
              <a:t>Market to Market interconnect pricing</a:t>
            </a:r>
          </a:p>
          <a:p>
            <a:pPr lvl="1"/>
            <a:r>
              <a:rPr lang="en-US" dirty="0" smtClean="0"/>
              <a:t>Focusing on space + power, real neutrality</a:t>
            </a:r>
          </a:p>
          <a:p>
            <a:pPr lvl="1"/>
            <a:r>
              <a:rPr lang="en-US" dirty="0" smtClean="0"/>
              <a:t>More choices</a:t>
            </a:r>
          </a:p>
          <a:p>
            <a:r>
              <a:rPr lang="en-US" dirty="0" smtClean="0"/>
              <a:t>IXP Competition</a:t>
            </a:r>
          </a:p>
          <a:p>
            <a:pPr lvl="1"/>
            <a:r>
              <a:rPr lang="en-US" dirty="0" smtClean="0"/>
              <a:t>Community Model working</a:t>
            </a:r>
          </a:p>
          <a:p>
            <a:pPr lvl="1"/>
            <a:r>
              <a:rPr lang="en-US" dirty="0" smtClean="0"/>
              <a:t>Normalization of costs</a:t>
            </a:r>
          </a:p>
          <a:p>
            <a:pPr lvl="1"/>
            <a:r>
              <a:rPr lang="en-US" dirty="0" smtClean="0"/>
              <a:t>Traffic Growing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830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10 at 4.49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43"/>
            <a:ext cx="9144000" cy="235857"/>
          </a:xfrm>
          <a:prstGeom prst="rect">
            <a:avLst/>
          </a:prstGeom>
        </p:spPr>
      </p:pic>
      <p:pic>
        <p:nvPicPr>
          <p:cNvPr id="6" name="Picture 5" descr="Screen Shot 2014-01-10 at 4.53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540" y="6126845"/>
            <a:ext cx="2882900" cy="736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84" y="2787085"/>
            <a:ext cx="190500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7659" y="2787085"/>
            <a:ext cx="1905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2236" y="2787085"/>
            <a:ext cx="1905000" cy="190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5948" y="4903768"/>
            <a:ext cx="1916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pc="0" dirty="0" err="1" smtClean="0">
                <a:solidFill>
                  <a:srgbClr val="1F497D"/>
                </a:solidFill>
                <a:latin typeface="Helvetica"/>
                <a:cs typeface="Helvetica"/>
              </a:rPr>
              <a:t>Henk</a:t>
            </a:r>
            <a:r>
              <a:rPr lang="en-US" b="1" spc="0" dirty="0" smtClean="0">
                <a:solidFill>
                  <a:srgbClr val="1F497D"/>
                </a:solidFill>
                <a:latin typeface="Helvetica"/>
                <a:cs typeface="Helvetica"/>
              </a:rPr>
              <a:t> </a:t>
            </a:r>
            <a:r>
              <a:rPr lang="en-US" b="1" spc="0" dirty="0" err="1" smtClean="0">
                <a:solidFill>
                  <a:srgbClr val="1F497D"/>
                </a:solidFill>
                <a:latin typeface="Helvetica"/>
                <a:cs typeface="Helvetica"/>
              </a:rPr>
              <a:t>Steenman</a:t>
            </a:r>
            <a:endParaRPr lang="en-US" b="1" spc="0" dirty="0" smtClean="0">
              <a:solidFill>
                <a:srgbClr val="1F497D"/>
              </a:solidFill>
              <a:latin typeface="Helvetica"/>
              <a:cs typeface="Helvetica"/>
            </a:endParaRPr>
          </a:p>
          <a:p>
            <a:pPr algn="ctr"/>
            <a:r>
              <a:rPr lang="en-US" b="1" dirty="0" smtClean="0">
                <a:solidFill>
                  <a:srgbClr val="1F497D"/>
                </a:solidFill>
                <a:latin typeface="Helvetica"/>
                <a:cs typeface="Helvetica"/>
              </a:rPr>
              <a:t>Board Liaison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522" y="1863755"/>
            <a:ext cx="2725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0" dirty="0" smtClean="0">
                <a:solidFill>
                  <a:srgbClr val="1F497D"/>
                </a:solidFill>
                <a:latin typeface="Helvetica"/>
                <a:cs typeface="Helvetica"/>
              </a:rPr>
              <a:t>IXP STANDARDS </a:t>
            </a:r>
          </a:p>
          <a:p>
            <a:pPr algn="ctr"/>
            <a:r>
              <a:rPr lang="en-US" sz="2400" b="1" spc="0" dirty="0" smtClean="0">
                <a:solidFill>
                  <a:srgbClr val="1F497D"/>
                </a:solidFill>
                <a:latin typeface="Helvetica"/>
                <a:cs typeface="Helvetica"/>
              </a:rPr>
              <a:t>GROUP</a:t>
            </a:r>
            <a:endParaRPr lang="en-US" sz="2400" b="1" spc="0" dirty="0">
              <a:solidFill>
                <a:srgbClr val="1F497D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38290" y="4903768"/>
            <a:ext cx="1723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pc="0" dirty="0" smtClean="0">
                <a:solidFill>
                  <a:srgbClr val="1F497D"/>
                </a:solidFill>
                <a:latin typeface="Helvetica"/>
                <a:cs typeface="Helvetica"/>
              </a:rPr>
              <a:t>Gabe Cole</a:t>
            </a:r>
          </a:p>
          <a:p>
            <a:pPr algn="ctr"/>
            <a:r>
              <a:rPr lang="en-US" b="1" dirty="0" smtClean="0">
                <a:solidFill>
                  <a:srgbClr val="1F497D"/>
                </a:solidFill>
                <a:latin typeface="Helvetica"/>
                <a:cs typeface="Helvetica"/>
              </a:rPr>
              <a:t>Board Liaison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31974" y="1863755"/>
            <a:ext cx="3336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0" dirty="0" smtClean="0">
                <a:solidFill>
                  <a:srgbClr val="1F497D"/>
                </a:solidFill>
                <a:latin typeface="Helvetica"/>
                <a:cs typeface="Helvetica"/>
              </a:rPr>
              <a:t>DATA CENTER</a:t>
            </a:r>
          </a:p>
          <a:p>
            <a:pPr algn="ctr"/>
            <a:r>
              <a:rPr lang="en-US" sz="2400" b="1" spc="0" dirty="0" smtClean="0">
                <a:solidFill>
                  <a:srgbClr val="1F497D"/>
                </a:solidFill>
                <a:latin typeface="Helvetica"/>
                <a:cs typeface="Helvetica"/>
              </a:rPr>
              <a:t>STANDARDS GROUP</a:t>
            </a:r>
            <a:endParaRPr lang="en-US" sz="2400" b="1" spc="0" dirty="0">
              <a:solidFill>
                <a:srgbClr val="1F497D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91584" y="4903768"/>
            <a:ext cx="182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pc="0" dirty="0" smtClean="0">
                <a:solidFill>
                  <a:srgbClr val="1F497D"/>
                </a:solidFill>
                <a:latin typeface="Helvetica"/>
                <a:cs typeface="Helvetica"/>
              </a:rPr>
              <a:t>Christian Koch</a:t>
            </a:r>
          </a:p>
          <a:p>
            <a:pPr algn="ctr"/>
            <a:r>
              <a:rPr lang="en-US" b="1" dirty="0" smtClean="0">
                <a:solidFill>
                  <a:srgbClr val="1F497D"/>
                </a:solidFill>
                <a:latin typeface="Helvetica"/>
                <a:cs typeface="Helvetica"/>
              </a:rPr>
              <a:t>Board </a:t>
            </a:r>
            <a:r>
              <a:rPr lang="en-US" b="1" dirty="0" err="1" smtClean="0">
                <a:solidFill>
                  <a:srgbClr val="1F497D"/>
                </a:solidFill>
                <a:latin typeface="Helvetica"/>
                <a:cs typeface="Helvetica"/>
              </a:rPr>
              <a:t>Liason</a:t>
            </a:r>
            <a:endParaRPr lang="en-US" b="1" dirty="0" smtClean="0">
              <a:solidFill>
                <a:srgbClr val="1F497D"/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69300" y="1863755"/>
            <a:ext cx="2270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0" dirty="0" smtClean="0">
                <a:solidFill>
                  <a:srgbClr val="1F497D"/>
                </a:solidFill>
                <a:latin typeface="Helvetica"/>
                <a:cs typeface="Helvetica"/>
              </a:rPr>
              <a:t>MEMBERSHIP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76976" y="274638"/>
            <a:ext cx="7809823" cy="891762"/>
          </a:xfrm>
        </p:spPr>
        <p:txBody>
          <a:bodyPr/>
          <a:lstStyle/>
          <a:p>
            <a:pPr algn="l"/>
            <a:r>
              <a:rPr lang="en-US" dirty="0" smtClean="0">
                <a:latin typeface="Helvetica"/>
                <a:cs typeface="Helvetica"/>
              </a:rPr>
              <a:t>OIX Standing Committees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3922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Get Involved: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Membership has privileges</a:t>
            </a:r>
          </a:p>
          <a:p>
            <a:pPr lvl="1"/>
            <a:r>
              <a:rPr lang="en-US" dirty="0" smtClean="0"/>
              <a:t>US$50</a:t>
            </a:r>
          </a:p>
          <a:p>
            <a:pPr lvl="1"/>
            <a:r>
              <a:rPr lang="en-US" dirty="0" smtClean="0"/>
              <a:t>Right to vote</a:t>
            </a:r>
          </a:p>
          <a:p>
            <a:pPr lvl="1"/>
            <a:r>
              <a:rPr lang="en-US" dirty="0" smtClean="0"/>
              <a:t>Right to run for election</a:t>
            </a:r>
          </a:p>
          <a:p>
            <a:pPr lvl="1"/>
            <a:r>
              <a:rPr lang="en-US" dirty="0" smtClean="0"/>
              <a:t>Right to participate in </a:t>
            </a:r>
            <a:r>
              <a:rPr lang="en-US" dirty="0"/>
              <a:t>c</a:t>
            </a:r>
            <a:r>
              <a:rPr lang="en-US" dirty="0" smtClean="0"/>
              <a:t>ertification process</a:t>
            </a:r>
          </a:p>
          <a:p>
            <a:pPr lvl="1"/>
            <a:r>
              <a:rPr lang="en-US" dirty="0" smtClean="0"/>
              <a:t>Right to serve on committees</a:t>
            </a:r>
          </a:p>
          <a:p>
            <a:pPr lvl="1"/>
            <a:r>
              <a:rPr lang="en-US" dirty="0" smtClean="0"/>
              <a:t>Right to shape the future of the Association</a:t>
            </a:r>
          </a:p>
          <a:p>
            <a:pPr lvl="1"/>
            <a:r>
              <a:rPr lang="en-US" dirty="0" smtClean="0"/>
              <a:t>Right to members only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0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GET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800" b="1" dirty="0" smtClean="0"/>
          </a:p>
          <a:p>
            <a:pPr marL="0" indent="0">
              <a:buNone/>
            </a:pPr>
            <a:r>
              <a:rPr lang="en-US" sz="4800" b="1" dirty="0" smtClean="0"/>
              <a:t>        Go here to get involved</a:t>
            </a:r>
          </a:p>
          <a:p>
            <a:pPr marL="0" indent="0">
              <a:buNone/>
            </a:pPr>
            <a:r>
              <a:rPr lang="en-US" sz="4800" b="1" dirty="0"/>
              <a:t> </a:t>
            </a:r>
            <a:r>
              <a:rPr lang="en-US" sz="4800" b="1" dirty="0" smtClean="0"/>
              <a:t>      http://</a:t>
            </a:r>
            <a:r>
              <a:rPr lang="en-US" sz="4800" b="1" dirty="0" err="1" smtClean="0"/>
              <a:t>www.open-ix.org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833553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278</Words>
  <Application>Microsoft Macintosh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Open-IX  RIPE 68 Warsaw, Poland</vt:lpstr>
      <vt:lpstr>   Why? … through Standards</vt:lpstr>
      <vt:lpstr>   Overview</vt:lpstr>
      <vt:lpstr>    Directory</vt:lpstr>
      <vt:lpstr>   What happened so far?</vt:lpstr>
      <vt:lpstr>OIX Standing Committees</vt:lpstr>
      <vt:lpstr>   Get Involved: Membership</vt:lpstr>
      <vt:lpstr>   GET INVOLVED</vt:lpstr>
    </vt:vector>
  </TitlesOfParts>
  <Company>jfg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Jillfrances Gray</dc:creator>
  <cp:lastModifiedBy>Fearghas McKay</cp:lastModifiedBy>
  <cp:revision>73</cp:revision>
  <dcterms:created xsi:type="dcterms:W3CDTF">2013-10-27T15:12:36Z</dcterms:created>
  <dcterms:modified xsi:type="dcterms:W3CDTF">2014-05-15T06:55:35Z</dcterms:modified>
</cp:coreProperties>
</file>