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67" r:id="rId4"/>
    <p:sldId id="262" r:id="rId5"/>
    <p:sldId id="294" r:id="rId6"/>
    <p:sldId id="260" r:id="rId7"/>
    <p:sldId id="263" r:id="rId8"/>
    <p:sldId id="295" r:id="rId9"/>
    <p:sldId id="264" r:id="rId10"/>
    <p:sldId id="296" r:id="rId11"/>
    <p:sldId id="269" r:id="rId12"/>
    <p:sldId id="277" r:id="rId13"/>
    <p:sldId id="279" r:id="rId14"/>
    <p:sldId id="280" r:id="rId15"/>
    <p:sldId id="281" r:id="rId16"/>
    <p:sldId id="29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>
      <p:cViewPr>
        <p:scale>
          <a:sx n="64" d="100"/>
          <a:sy n="64" d="100"/>
        </p:scale>
        <p:origin x="-420" y="-9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esktop\PhD\60percent\finding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9.5797887684815508E-2"/>
          <c:y val="3.5687249620113458E-2"/>
          <c:w val="0.87696403075601015"/>
          <c:h val="0.63651923392388499"/>
        </c:manualLayout>
      </c:layout>
      <c:lineChart>
        <c:grouping val="standard"/>
        <c:ser>
          <c:idx val="0"/>
          <c:order val="0"/>
          <c:tx>
            <c:strRef>
              <c:f>Sheet2!$B$1</c:f>
              <c:strCache>
                <c:ptCount val="1"/>
                <c:pt idx="0">
                  <c:v>Egypt URL Reports</c:v>
                </c:pt>
              </c:strCache>
            </c:strRef>
          </c:tx>
          <c:spPr>
            <a:ln>
              <a:solidFill>
                <a:prstClr val="black"/>
              </a:solidFill>
              <a:prstDash val="solid"/>
            </a:ln>
          </c:spPr>
          <c:marker>
            <c:symbol val="none"/>
          </c:marker>
          <c:cat>
            <c:strRef>
              <c:f>Sheet2!$A$2:$A$25</c:f>
              <c:strCache>
                <c:ptCount val="24"/>
                <c:pt idx="0">
                  <c:v>2010-10</c:v>
                </c:pt>
                <c:pt idx="1">
                  <c:v>2010-11</c:v>
                </c:pt>
                <c:pt idx="2">
                  <c:v>2010-12</c:v>
                </c:pt>
                <c:pt idx="3">
                  <c:v>2011-01</c:v>
                </c:pt>
                <c:pt idx="4">
                  <c:v>2011-02</c:v>
                </c:pt>
                <c:pt idx="5">
                  <c:v>2011-03</c:v>
                </c:pt>
                <c:pt idx="6">
                  <c:v>2011-04</c:v>
                </c:pt>
                <c:pt idx="7">
                  <c:v>2011-05</c:v>
                </c:pt>
                <c:pt idx="8">
                  <c:v>2011-06</c:v>
                </c:pt>
                <c:pt idx="9">
                  <c:v>2011-07</c:v>
                </c:pt>
                <c:pt idx="10">
                  <c:v>2011-08</c:v>
                </c:pt>
                <c:pt idx="11">
                  <c:v>2011-09</c:v>
                </c:pt>
                <c:pt idx="12">
                  <c:v>2011-10</c:v>
                </c:pt>
                <c:pt idx="13">
                  <c:v>2011-11</c:v>
                </c:pt>
                <c:pt idx="14">
                  <c:v>2011-12</c:v>
                </c:pt>
                <c:pt idx="15">
                  <c:v>2012-01</c:v>
                </c:pt>
                <c:pt idx="16">
                  <c:v>2012-02</c:v>
                </c:pt>
                <c:pt idx="17">
                  <c:v>2012-03</c:v>
                </c:pt>
                <c:pt idx="18">
                  <c:v>2012-04</c:v>
                </c:pt>
                <c:pt idx="19">
                  <c:v>2012-05</c:v>
                </c:pt>
                <c:pt idx="20">
                  <c:v>2012-06</c:v>
                </c:pt>
                <c:pt idx="21">
                  <c:v>2012-07</c:v>
                </c:pt>
                <c:pt idx="22">
                  <c:v>2012-08</c:v>
                </c:pt>
                <c:pt idx="23">
                  <c:v>2012-09</c:v>
                </c:pt>
              </c:strCache>
            </c:strRef>
          </c:cat>
          <c:val>
            <c:numRef>
              <c:f>Sheet2!$B$2:$B$25</c:f>
              <c:numCache>
                <c:formatCode>General</c:formatCode>
                <c:ptCount val="24"/>
                <c:pt idx="0">
                  <c:v>5</c:v>
                </c:pt>
                <c:pt idx="1">
                  <c:v>8</c:v>
                </c:pt>
                <c:pt idx="2">
                  <c:v>2</c:v>
                </c:pt>
                <c:pt idx="3">
                  <c:v>55</c:v>
                </c:pt>
                <c:pt idx="4">
                  <c:v>36</c:v>
                </c:pt>
                <c:pt idx="5">
                  <c:v>15</c:v>
                </c:pt>
                <c:pt idx="6">
                  <c:v>1</c:v>
                </c:pt>
                <c:pt idx="7">
                  <c:v>2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Sheet2!$C$1</c:f>
              <c:strCache>
                <c:ptCount val="1"/>
                <c:pt idx="0">
                  <c:v>Tunisia URL Reports</c:v>
                </c:pt>
              </c:strCache>
            </c:strRef>
          </c:tx>
          <c:spPr>
            <a:ln>
              <a:solidFill>
                <a:schemeClr val="bg1">
                  <a:lumMod val="75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Sheet2!$A$2:$A$25</c:f>
              <c:strCache>
                <c:ptCount val="24"/>
                <c:pt idx="0">
                  <c:v>2010-10</c:v>
                </c:pt>
                <c:pt idx="1">
                  <c:v>2010-11</c:v>
                </c:pt>
                <c:pt idx="2">
                  <c:v>2010-12</c:v>
                </c:pt>
                <c:pt idx="3">
                  <c:v>2011-01</c:v>
                </c:pt>
                <c:pt idx="4">
                  <c:v>2011-02</c:v>
                </c:pt>
                <c:pt idx="5">
                  <c:v>2011-03</c:v>
                </c:pt>
                <c:pt idx="6">
                  <c:v>2011-04</c:v>
                </c:pt>
                <c:pt idx="7">
                  <c:v>2011-05</c:v>
                </c:pt>
                <c:pt idx="8">
                  <c:v>2011-06</c:v>
                </c:pt>
                <c:pt idx="9">
                  <c:v>2011-07</c:v>
                </c:pt>
                <c:pt idx="10">
                  <c:v>2011-08</c:v>
                </c:pt>
                <c:pt idx="11">
                  <c:v>2011-09</c:v>
                </c:pt>
                <c:pt idx="12">
                  <c:v>2011-10</c:v>
                </c:pt>
                <c:pt idx="13">
                  <c:v>2011-11</c:v>
                </c:pt>
                <c:pt idx="14">
                  <c:v>2011-12</c:v>
                </c:pt>
                <c:pt idx="15">
                  <c:v>2012-01</c:v>
                </c:pt>
                <c:pt idx="16">
                  <c:v>2012-02</c:v>
                </c:pt>
                <c:pt idx="17">
                  <c:v>2012-03</c:v>
                </c:pt>
                <c:pt idx="18">
                  <c:v>2012-04</c:v>
                </c:pt>
                <c:pt idx="19">
                  <c:v>2012-05</c:v>
                </c:pt>
                <c:pt idx="20">
                  <c:v>2012-06</c:v>
                </c:pt>
                <c:pt idx="21">
                  <c:v>2012-07</c:v>
                </c:pt>
                <c:pt idx="22">
                  <c:v>2012-08</c:v>
                </c:pt>
                <c:pt idx="23">
                  <c:v>2012-09</c:v>
                </c:pt>
              </c:strCache>
            </c:strRef>
          </c:cat>
          <c:val>
            <c:numRef>
              <c:f>Sheet2!$C$2:$C$25</c:f>
              <c:numCache>
                <c:formatCode>General</c:formatCode>
                <c:ptCount val="24"/>
                <c:pt idx="0">
                  <c:v>65</c:v>
                </c:pt>
                <c:pt idx="1">
                  <c:v>33</c:v>
                </c:pt>
                <c:pt idx="2">
                  <c:v>85</c:v>
                </c:pt>
                <c:pt idx="3">
                  <c:v>16</c:v>
                </c:pt>
                <c:pt idx="4">
                  <c:v>9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Sheet2!$D$1</c:f>
              <c:strCache>
                <c:ptCount val="1"/>
                <c:pt idx="0">
                  <c:v>Yemen URL Reports</c:v>
                </c:pt>
              </c:strCache>
            </c:strRef>
          </c:tx>
          <c:spPr>
            <a:ln>
              <a:solidFill>
                <a:schemeClr val="bg1">
                  <a:lumMod val="50000"/>
                </a:schemeClr>
              </a:solidFill>
              <a:prstDash val="sysDot"/>
            </a:ln>
          </c:spPr>
          <c:marker>
            <c:symbol val="none"/>
          </c:marker>
          <c:cat>
            <c:strRef>
              <c:f>Sheet2!$A$2:$A$25</c:f>
              <c:strCache>
                <c:ptCount val="24"/>
                <c:pt idx="0">
                  <c:v>2010-10</c:v>
                </c:pt>
                <c:pt idx="1">
                  <c:v>2010-11</c:v>
                </c:pt>
                <c:pt idx="2">
                  <c:v>2010-12</c:v>
                </c:pt>
                <c:pt idx="3">
                  <c:v>2011-01</c:v>
                </c:pt>
                <c:pt idx="4">
                  <c:v>2011-02</c:v>
                </c:pt>
                <c:pt idx="5">
                  <c:v>2011-03</c:v>
                </c:pt>
                <c:pt idx="6">
                  <c:v>2011-04</c:v>
                </c:pt>
                <c:pt idx="7">
                  <c:v>2011-05</c:v>
                </c:pt>
                <c:pt idx="8">
                  <c:v>2011-06</c:v>
                </c:pt>
                <c:pt idx="9">
                  <c:v>2011-07</c:v>
                </c:pt>
                <c:pt idx="10">
                  <c:v>2011-08</c:v>
                </c:pt>
                <c:pt idx="11">
                  <c:v>2011-09</c:v>
                </c:pt>
                <c:pt idx="12">
                  <c:v>2011-10</c:v>
                </c:pt>
                <c:pt idx="13">
                  <c:v>2011-11</c:v>
                </c:pt>
                <c:pt idx="14">
                  <c:v>2011-12</c:v>
                </c:pt>
                <c:pt idx="15">
                  <c:v>2012-01</c:v>
                </c:pt>
                <c:pt idx="16">
                  <c:v>2012-02</c:v>
                </c:pt>
                <c:pt idx="17">
                  <c:v>2012-03</c:v>
                </c:pt>
                <c:pt idx="18">
                  <c:v>2012-04</c:v>
                </c:pt>
                <c:pt idx="19">
                  <c:v>2012-05</c:v>
                </c:pt>
                <c:pt idx="20">
                  <c:v>2012-06</c:v>
                </c:pt>
                <c:pt idx="21">
                  <c:v>2012-07</c:v>
                </c:pt>
                <c:pt idx="22">
                  <c:v>2012-08</c:v>
                </c:pt>
                <c:pt idx="23">
                  <c:v>2012-09</c:v>
                </c:pt>
              </c:strCache>
            </c:strRef>
          </c:cat>
          <c:val>
            <c:numRef>
              <c:f>Sheet2!$D$2:$D$25</c:f>
              <c:numCache>
                <c:formatCode>General</c:formatCode>
                <c:ptCount val="24"/>
                <c:pt idx="0">
                  <c:v>81</c:v>
                </c:pt>
                <c:pt idx="1">
                  <c:v>73</c:v>
                </c:pt>
                <c:pt idx="2">
                  <c:v>63</c:v>
                </c:pt>
                <c:pt idx="3">
                  <c:v>0</c:v>
                </c:pt>
                <c:pt idx="4">
                  <c:v>89</c:v>
                </c:pt>
                <c:pt idx="5">
                  <c:v>150</c:v>
                </c:pt>
                <c:pt idx="6">
                  <c:v>75</c:v>
                </c:pt>
                <c:pt idx="7">
                  <c:v>33</c:v>
                </c:pt>
                <c:pt idx="8">
                  <c:v>8</c:v>
                </c:pt>
                <c:pt idx="9">
                  <c:v>9</c:v>
                </c:pt>
                <c:pt idx="10">
                  <c:v>5</c:v>
                </c:pt>
                <c:pt idx="11">
                  <c:v>1</c:v>
                </c:pt>
                <c:pt idx="12">
                  <c:v>3</c:v>
                </c:pt>
                <c:pt idx="13">
                  <c:v>0</c:v>
                </c:pt>
                <c:pt idx="14">
                  <c:v>0</c:v>
                </c:pt>
                <c:pt idx="15">
                  <c:v>3</c:v>
                </c:pt>
                <c:pt idx="16">
                  <c:v>0</c:v>
                </c:pt>
                <c:pt idx="17">
                  <c:v>2</c:v>
                </c:pt>
                <c:pt idx="18">
                  <c:v>0</c:v>
                </c:pt>
                <c:pt idx="19">
                  <c:v>1</c:v>
                </c:pt>
                <c:pt idx="20">
                  <c:v>2</c:v>
                </c:pt>
                <c:pt idx="21">
                  <c:v>97</c:v>
                </c:pt>
                <c:pt idx="22">
                  <c:v>1</c:v>
                </c:pt>
                <c:pt idx="23">
                  <c:v>38</c:v>
                </c:pt>
              </c:numCache>
            </c:numRef>
          </c:val>
        </c:ser>
        <c:ser>
          <c:idx val="3"/>
          <c:order val="3"/>
          <c:tx>
            <c:strRef>
              <c:f>Sheet2!$E$1</c:f>
              <c:strCache>
                <c:ptCount val="1"/>
                <c:pt idx="0">
                  <c:v>Syria URL Reports</c:v>
                </c:pt>
              </c:strCache>
            </c:strRef>
          </c:tx>
          <c:spPr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c:spPr>
          <c:marker>
            <c:symbol val="none"/>
          </c:marker>
          <c:cat>
            <c:strRef>
              <c:f>Sheet2!$A$2:$A$25</c:f>
              <c:strCache>
                <c:ptCount val="24"/>
                <c:pt idx="0">
                  <c:v>2010-10</c:v>
                </c:pt>
                <c:pt idx="1">
                  <c:v>2010-11</c:v>
                </c:pt>
                <c:pt idx="2">
                  <c:v>2010-12</c:v>
                </c:pt>
                <c:pt idx="3">
                  <c:v>2011-01</c:v>
                </c:pt>
                <c:pt idx="4">
                  <c:v>2011-02</c:v>
                </c:pt>
                <c:pt idx="5">
                  <c:v>2011-03</c:v>
                </c:pt>
                <c:pt idx="6">
                  <c:v>2011-04</c:v>
                </c:pt>
                <c:pt idx="7">
                  <c:v>2011-05</c:v>
                </c:pt>
                <c:pt idx="8">
                  <c:v>2011-06</c:v>
                </c:pt>
                <c:pt idx="9">
                  <c:v>2011-07</c:v>
                </c:pt>
                <c:pt idx="10">
                  <c:v>2011-08</c:v>
                </c:pt>
                <c:pt idx="11">
                  <c:v>2011-09</c:v>
                </c:pt>
                <c:pt idx="12">
                  <c:v>2011-10</c:v>
                </c:pt>
                <c:pt idx="13">
                  <c:v>2011-11</c:v>
                </c:pt>
                <c:pt idx="14">
                  <c:v>2011-12</c:v>
                </c:pt>
                <c:pt idx="15">
                  <c:v>2012-01</c:v>
                </c:pt>
                <c:pt idx="16">
                  <c:v>2012-02</c:v>
                </c:pt>
                <c:pt idx="17">
                  <c:v>2012-03</c:v>
                </c:pt>
                <c:pt idx="18">
                  <c:v>2012-04</c:v>
                </c:pt>
                <c:pt idx="19">
                  <c:v>2012-05</c:v>
                </c:pt>
                <c:pt idx="20">
                  <c:v>2012-06</c:v>
                </c:pt>
                <c:pt idx="21">
                  <c:v>2012-07</c:v>
                </c:pt>
                <c:pt idx="22">
                  <c:v>2012-08</c:v>
                </c:pt>
                <c:pt idx="23">
                  <c:v>2012-09</c:v>
                </c:pt>
              </c:strCache>
            </c:strRef>
          </c:cat>
          <c:val>
            <c:numRef>
              <c:f>Sheet2!$E$2:$E$25</c:f>
              <c:numCache>
                <c:formatCode>General</c:formatCode>
                <c:ptCount val="24"/>
                <c:pt idx="0">
                  <c:v>1571</c:v>
                </c:pt>
                <c:pt idx="1">
                  <c:v>983</c:v>
                </c:pt>
                <c:pt idx="2">
                  <c:v>645</c:v>
                </c:pt>
                <c:pt idx="3">
                  <c:v>933</c:v>
                </c:pt>
                <c:pt idx="4">
                  <c:v>550</c:v>
                </c:pt>
                <c:pt idx="5">
                  <c:v>496</c:v>
                </c:pt>
                <c:pt idx="6">
                  <c:v>14</c:v>
                </c:pt>
                <c:pt idx="7">
                  <c:v>4</c:v>
                </c:pt>
                <c:pt idx="8">
                  <c:v>395</c:v>
                </c:pt>
                <c:pt idx="9">
                  <c:v>674</c:v>
                </c:pt>
                <c:pt idx="10">
                  <c:v>154</c:v>
                </c:pt>
                <c:pt idx="11">
                  <c:v>227</c:v>
                </c:pt>
                <c:pt idx="12">
                  <c:v>144</c:v>
                </c:pt>
                <c:pt idx="13">
                  <c:v>67</c:v>
                </c:pt>
                <c:pt idx="14">
                  <c:v>61</c:v>
                </c:pt>
                <c:pt idx="15">
                  <c:v>16</c:v>
                </c:pt>
                <c:pt idx="16">
                  <c:v>12</c:v>
                </c:pt>
                <c:pt idx="17">
                  <c:v>9</c:v>
                </c:pt>
                <c:pt idx="18">
                  <c:v>7</c:v>
                </c:pt>
                <c:pt idx="19">
                  <c:v>25</c:v>
                </c:pt>
                <c:pt idx="20">
                  <c:v>76</c:v>
                </c:pt>
                <c:pt idx="21">
                  <c:v>3207</c:v>
                </c:pt>
                <c:pt idx="22">
                  <c:v>435</c:v>
                </c:pt>
                <c:pt idx="23">
                  <c:v>393</c:v>
                </c:pt>
              </c:numCache>
            </c:numRef>
          </c:val>
        </c:ser>
        <c:marker val="1"/>
        <c:axId val="63578112"/>
        <c:axId val="63579648"/>
      </c:lineChart>
      <c:catAx>
        <c:axId val="6357811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63579648"/>
        <c:crosses val="autoZero"/>
        <c:auto val="1"/>
        <c:lblAlgn val="ctr"/>
        <c:lblOffset val="100"/>
      </c:catAx>
      <c:valAx>
        <c:axId val="63579648"/>
        <c:scaling>
          <c:orientation val="minMax"/>
          <c:max val="200"/>
        </c:scaling>
        <c:axPos val="l"/>
        <c:numFmt formatCode="General" sourceLinked="1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2000"/>
            </a:pPr>
            <a:endParaRPr lang="en-US"/>
          </a:p>
        </c:txPr>
        <c:crossAx val="63578112"/>
        <c:crosses val="autoZero"/>
        <c:crossBetween val="between"/>
        <c:majorUnit val="25"/>
      </c:valAx>
      <c:spPr>
        <a:noFill/>
      </c:spPr>
    </c:plotArea>
    <c:legend>
      <c:legendPos val="b"/>
      <c:layout>
        <c:manualLayout>
          <c:xMode val="edge"/>
          <c:yMode val="edge"/>
          <c:x val="4.7084125260204467E-2"/>
          <c:y val="0.84364553115071372"/>
          <c:w val="0.92703687970368676"/>
          <c:h val="0.15483261960675967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</c:chart>
  <c:spPr>
    <a:noFill/>
    <a:ln>
      <a:noFill/>
    </a:ln>
  </c:sp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0.62</cdr:x>
      <cdr:y>0.17544</cdr:y>
    </cdr:from>
    <cdr:to>
      <cdr:x>0.83614</cdr:x>
      <cdr:y>0.36177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724400" y="762000"/>
          <a:ext cx="1646987" cy="8092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lIns="0" tIns="0" rIns="0" bIns="0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en-US" dirty="0"/>
            <a:t>Peaks at 3,207 </a:t>
          </a:r>
          <a:endParaRPr lang="en-US" dirty="0" smtClean="0"/>
        </a:p>
        <a:p xmlns:a="http://schemas.openxmlformats.org/drawingml/2006/main">
          <a:pPr algn="ctr"/>
          <a:r>
            <a:rPr lang="en-US" dirty="0" smtClean="0"/>
            <a:t>in </a:t>
          </a:r>
          <a:r>
            <a:rPr lang="en-US" dirty="0"/>
            <a:t>July 2012 (Syria)</a:t>
          </a:r>
        </a:p>
      </cdr:txBody>
    </cdr:sp>
  </cdr:relSizeAnchor>
  <cdr:relSizeAnchor xmlns:cdr="http://schemas.openxmlformats.org/drawingml/2006/chartDrawing">
    <cdr:from>
      <cdr:x>0.7958</cdr:x>
      <cdr:y>0.0362</cdr:y>
    </cdr:from>
    <cdr:to>
      <cdr:x>0.8125</cdr:x>
      <cdr:y>0.1599</cdr:y>
    </cdr:to>
    <cdr:sp macro="" textlink="">
      <cdr:nvSpPr>
        <cdr:cNvPr id="3" name="Straight Arrow Connector 2"/>
        <cdr:cNvSpPr/>
      </cdr:nvSpPr>
      <cdr:spPr>
        <a:xfrm xmlns:a="http://schemas.openxmlformats.org/drawingml/2006/main" flipH="1">
          <a:off x="3517117" y="76200"/>
          <a:ext cx="73807" cy="260393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ysClr val="windowText" lastClr="000000"/>
          </a:solidFill>
          <a:prstDash val="solid"/>
          <a:headEnd type="triangle"/>
          <a:tailEnd type="none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4A443C-2205-4878-82AF-F53EFB711DB8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F59CF5-1919-425B-BA3A-35CBF0D87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9CD0F-7DA5-4177-B851-1E271853A0D3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E7B7-16F1-4357-A692-5E09BDC8A9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9CD0F-7DA5-4177-B851-1E271853A0D3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E7B7-16F1-4357-A692-5E09BDC8A9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9CD0F-7DA5-4177-B851-1E271853A0D3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E7B7-16F1-4357-A692-5E09BDC8A9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9CD0F-7DA5-4177-B851-1E271853A0D3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E7B7-16F1-4357-A692-5E09BDC8A9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9CD0F-7DA5-4177-B851-1E271853A0D3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E7B7-16F1-4357-A692-5E09BDC8A9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9CD0F-7DA5-4177-B851-1E271853A0D3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E7B7-16F1-4357-A692-5E09BDC8A9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9CD0F-7DA5-4177-B851-1E271853A0D3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E7B7-16F1-4357-A692-5E09BDC8A9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9CD0F-7DA5-4177-B851-1E271853A0D3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E7B7-16F1-4357-A692-5E09BDC8A9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9CD0F-7DA5-4177-B851-1E271853A0D3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E7B7-16F1-4357-A692-5E09BDC8A9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9CD0F-7DA5-4177-B851-1E271853A0D3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E7B7-16F1-4357-A692-5E09BDC8A9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9CD0F-7DA5-4177-B851-1E271853A0D3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E7B7-16F1-4357-A692-5E09BDC8A9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9CD0F-7DA5-4177-B851-1E271853A0D3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7E7B7-16F1-4357-A692-5E09BDC8A9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alkasir.com/pending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43000"/>
            <a:ext cx="9144000" cy="1371600"/>
          </a:xfrm>
        </p:spPr>
        <p:txBody>
          <a:bodyPr>
            <a:noAutofit/>
          </a:bodyPr>
          <a:lstStyle/>
          <a:p>
            <a:r>
              <a:rPr lang="en-US" b="1" dirty="0" smtClean="0"/>
              <a:t>Crowdsourcing &amp; split-tunneling to map and circumvent URL filtering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733800"/>
            <a:ext cx="6400800" cy="3124200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chemeClr val="tx1"/>
                </a:solidFill>
              </a:rPr>
              <a:t>Walid</a:t>
            </a:r>
            <a:r>
              <a:rPr lang="en-US" sz="2800" dirty="0" smtClean="0">
                <a:solidFill>
                  <a:schemeClr val="tx1"/>
                </a:solidFill>
              </a:rPr>
              <a:t> Al-</a:t>
            </a:r>
            <a:r>
              <a:rPr lang="en-US" sz="2800" dirty="0" err="1" smtClean="0">
                <a:solidFill>
                  <a:schemeClr val="tx1"/>
                </a:solidFill>
              </a:rPr>
              <a:t>Saqaf</a:t>
            </a: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sv-SE" sz="2800" dirty="0" smtClean="0">
                <a:solidFill>
                  <a:schemeClr val="tx1"/>
                </a:solidFill>
              </a:rPr>
              <a:t>Örebro University </a:t>
            </a:r>
            <a:r>
              <a:rPr lang="en-US" sz="2800" dirty="0" smtClean="0">
                <a:solidFill>
                  <a:schemeClr val="tx1"/>
                </a:solidFill>
              </a:rPr>
              <a:t>- Sweden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A presentation </a:t>
            </a:r>
            <a:r>
              <a:rPr lang="en-US" sz="2800" dirty="0" smtClean="0">
                <a:solidFill>
                  <a:schemeClr val="tx1"/>
                </a:solidFill>
              </a:rPr>
              <a:t>for RIPE </a:t>
            </a:r>
            <a:r>
              <a:rPr lang="en-US" sz="2800" dirty="0" smtClean="0">
                <a:solidFill>
                  <a:schemeClr val="tx1"/>
                </a:solidFill>
              </a:rPr>
              <a:t>68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Warsaw, May 14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533400"/>
            <a:ext cx="8458200" cy="685799"/>
          </a:xfrm>
        </p:spPr>
        <p:txBody>
          <a:bodyPr>
            <a:noAutofit/>
          </a:bodyPr>
          <a:lstStyle/>
          <a:p>
            <a:r>
              <a:rPr lang="en-US" b="1" dirty="0" smtClean="0"/>
              <a:t>Benefits of split-tunneling</a:t>
            </a:r>
            <a:endParaRPr lang="en-US" b="1" dirty="0"/>
          </a:p>
        </p:txBody>
      </p:sp>
      <p:sp>
        <p:nvSpPr>
          <p:cNvPr id="104" name="TextBox 103"/>
          <p:cNvSpPr txBox="1"/>
          <p:nvPr/>
        </p:nvSpPr>
        <p:spPr>
          <a:xfrm>
            <a:off x="228600" y="1524000"/>
            <a:ext cx="86106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2400"/>
              </a:spcBef>
              <a:buAutoNum type="arabicParenR"/>
            </a:pPr>
            <a:r>
              <a:rPr lang="en-US" sz="2400" dirty="0" smtClean="0"/>
              <a:t>Utilizes bandwidth on the server and client efficiently</a:t>
            </a:r>
          </a:p>
          <a:p>
            <a:pPr marL="342900" indent="-342900">
              <a:spcBef>
                <a:spcPts val="2400"/>
              </a:spcBef>
              <a:buAutoNum type="arabicParenR"/>
            </a:pPr>
            <a:r>
              <a:rPr lang="en-US" sz="2400" dirty="0" smtClean="0"/>
              <a:t>Allows users to access localized services, news normally</a:t>
            </a:r>
            <a:endParaRPr lang="en-US" sz="2400" dirty="0" smtClean="0"/>
          </a:p>
          <a:p>
            <a:pPr marL="342900" indent="-342900">
              <a:spcBef>
                <a:spcPts val="2400"/>
              </a:spcBef>
              <a:buAutoNum type="arabicParenR"/>
            </a:pPr>
            <a:r>
              <a:rPr lang="en-US" sz="2400" dirty="0" smtClean="0"/>
              <a:t>Reduces the risk of proxy-use detection by the ISP</a:t>
            </a:r>
          </a:p>
          <a:p>
            <a:pPr marL="342900" indent="-342900">
              <a:spcBef>
                <a:spcPts val="2400"/>
              </a:spcBef>
              <a:buAutoNum type="arabicParenR"/>
            </a:pPr>
            <a:r>
              <a:rPr lang="en-US" sz="2400" dirty="0" smtClean="0"/>
              <a:t>Encourages reporting more filtered URLs, moderators to learn more about filtering methods and content</a:t>
            </a:r>
          </a:p>
          <a:p>
            <a:pPr marL="342900" indent="-342900">
              <a:spcBef>
                <a:spcPts val="2400"/>
              </a:spcBef>
              <a:buAutoNum type="arabicParenR"/>
            </a:pPr>
            <a:r>
              <a:rPr lang="en-US" sz="2400" dirty="0" smtClean="0"/>
              <a:t>Can serve as an additional plug-in for other circumvention tools (utilizing the list of blocked URLs)</a:t>
            </a:r>
          </a:p>
          <a:p>
            <a:pPr marL="342900" indent="-342900">
              <a:spcBef>
                <a:spcPts val="2400"/>
              </a:spcBef>
              <a:buAutoNum type="arabicParenR"/>
            </a:pPr>
            <a:r>
              <a:rPr lang="en-US" sz="2400" dirty="0" smtClean="0"/>
              <a:t>Encourages the updating of empirical data on filtering for use by advocacy groups, scholars, and users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066800"/>
            <a:ext cx="8991600" cy="5011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143000" y="304800"/>
            <a:ext cx="67553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b="1" dirty="0" smtClean="0"/>
              <a:t>Deriving the sample (1/10/2010-1/10/2012)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685799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/>
              <a:t>Server data shows: </a:t>
            </a:r>
            <a:br>
              <a:rPr lang="en-US" sz="2800" b="1" dirty="0" smtClean="0"/>
            </a:br>
            <a:r>
              <a:rPr lang="en-US" sz="2800" b="1" dirty="0" smtClean="0"/>
              <a:t>Filtering patterns corresponded to political developments</a:t>
            </a:r>
            <a:endParaRPr lang="en-US" sz="2800" b="1" dirty="0"/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Chart 5"/>
          <p:cNvGraphicFramePr/>
          <p:nvPr/>
        </p:nvGraphicFramePr>
        <p:xfrm>
          <a:off x="914400" y="1066800"/>
          <a:ext cx="76200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/>
          <p:cNvSpPr/>
          <p:nvPr/>
        </p:nvSpPr>
        <p:spPr>
          <a:xfrm>
            <a:off x="1447800" y="6019800"/>
            <a:ext cx="6324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>
                <a:latin typeface="Sabon LT Std"/>
                <a:ea typeface="Times New Roman"/>
                <a:cs typeface="Times New Roman"/>
              </a:rPr>
              <a:t>A combined graph showing the number of URL reports for the four case studies (Tunisia, Egypt, Yemen, and Syria)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534400" cy="685799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Survey: Most widely used circumvention tools</a:t>
            </a:r>
            <a:endParaRPr lang="en-US" sz="2800" b="1" dirty="0"/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52663" y="1228725"/>
            <a:ext cx="4638675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534400" cy="685799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Survey: What is needed for better circumvention</a:t>
            </a:r>
            <a:endParaRPr lang="en-US" sz="2800" b="1" dirty="0"/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19200"/>
            <a:ext cx="9144000" cy="4994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534400" cy="685799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Future work and ambitions</a:t>
            </a:r>
            <a:endParaRPr lang="en-US" b="1" dirty="0"/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81000" y="1219200"/>
            <a:ext cx="8458200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 smtClean="0"/>
              <a:t>Enhancing Alkasir’s blocking-resistance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 smtClean="0"/>
              <a:t>Developing extensions for browsers and apps for mobile devices</a:t>
            </a:r>
            <a:endParaRPr lang="en-US" sz="2400" dirty="0" smtClean="0"/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 dirty="0" smtClean="0"/>
              <a:t> Reducing risks to users, ensuring lack of personal data and enhancing split-tunneling to prevent detection of proxy use</a:t>
            </a:r>
            <a:endParaRPr lang="en-US" sz="2400" dirty="0" smtClean="0"/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 smtClean="0"/>
              <a:t>Adding multiple circumvention methods </a:t>
            </a:r>
            <a:r>
              <a:rPr lang="en-US" sz="2400" dirty="0" smtClean="0"/>
              <a:t>(e.g., VPN, web-based…)</a:t>
            </a:r>
            <a:endParaRPr lang="en-US" sz="2400" dirty="0" smtClean="0"/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 smtClean="0"/>
              <a:t>Building an API to allow access to data (requires risk assessment)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 dirty="0" smtClean="0"/>
              <a:t> Defining a more concrete &amp; systematic categorization approach</a:t>
            </a:r>
            <a:endParaRPr lang="en-US" sz="2400" dirty="0" smtClean="0"/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 smtClean="0"/>
              <a:t>Cooperating with like-minded projects to improve reliability of data (</a:t>
            </a:r>
            <a:r>
              <a:rPr lang="en-US" sz="2400" dirty="0" err="1" smtClean="0"/>
              <a:t>Herdict</a:t>
            </a:r>
            <a:r>
              <a:rPr lang="en-US" sz="2400" dirty="0" smtClean="0"/>
              <a:t>, OpenNet Initiative, Choke Point)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 dirty="0" smtClean="0"/>
              <a:t> Proposing the integration of Alkasir’s data into other popular circumvention tools (Tor, </a:t>
            </a:r>
            <a:r>
              <a:rPr lang="en-US" sz="2400" dirty="0" err="1" smtClean="0"/>
              <a:t>Psiphon</a:t>
            </a:r>
            <a:r>
              <a:rPr lang="en-US" sz="2400" dirty="0" smtClean="0"/>
              <a:t>, etc.) to enable split-tunneling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895600"/>
            <a:ext cx="8534400" cy="685799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Questions</a:t>
            </a:r>
            <a:endParaRPr lang="en-US" b="1" dirty="0"/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Two parallel tracks using Alkasir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57200" y="1676400"/>
            <a:ext cx="8077200" cy="4419600"/>
          </a:xfrm>
        </p:spPr>
        <p:txBody>
          <a:bodyPr>
            <a:normAutofit/>
          </a:bodyPr>
          <a:lstStyle/>
          <a:p>
            <a:pPr marL="457200" indent="-457200" algn="l">
              <a:buAutoNum type="arabicParenR"/>
            </a:pPr>
            <a:r>
              <a:rPr lang="en-US" sz="2400" b="1" dirty="0" smtClean="0">
                <a:solidFill>
                  <a:schemeClr val="tx1"/>
                </a:solidFill>
              </a:rPr>
              <a:t>Mapping </a:t>
            </a:r>
            <a:r>
              <a:rPr lang="en-US" sz="2400" b="1" dirty="0" smtClean="0">
                <a:solidFill>
                  <a:schemeClr val="tx1"/>
                </a:solidFill>
              </a:rPr>
              <a:t>URL filtering through crowdsourcing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marL="460375" algn="l"/>
            <a:r>
              <a:rPr lang="en-US" sz="2000" dirty="0" smtClean="0">
                <a:solidFill>
                  <a:schemeClr val="tx1"/>
                </a:solidFill>
              </a:rPr>
              <a:t>- Reporting of suspected filtered URLs</a:t>
            </a:r>
          </a:p>
          <a:p>
            <a:pPr marL="460375" algn="l"/>
            <a:r>
              <a:rPr lang="en-US" sz="2000" dirty="0" smtClean="0">
                <a:solidFill>
                  <a:schemeClr val="tx1"/>
                </a:solidFill>
              </a:rPr>
              <a:t>Manual submissions &amp; automatic cross-validation with crowdsourcing</a:t>
            </a:r>
          </a:p>
          <a:p>
            <a:pPr marL="460375" algn="l"/>
            <a:r>
              <a:rPr lang="en-US" sz="2000" dirty="0" smtClean="0">
                <a:solidFill>
                  <a:schemeClr val="tx1"/>
                </a:solidFill>
              </a:rPr>
              <a:t>- </a:t>
            </a:r>
          </a:p>
          <a:p>
            <a:pPr marL="460375" algn="l">
              <a:buFontTx/>
              <a:buChar char="-"/>
            </a:pP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Who is blocking? Autonomous Systems or Internet Service Providers?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460375" algn="l">
              <a:buFontTx/>
              <a:buChar char="-"/>
            </a:pPr>
            <a:r>
              <a:rPr lang="en-US" sz="2000" dirty="0" smtClean="0">
                <a:solidFill>
                  <a:schemeClr val="tx1"/>
                </a:solidFill>
              </a:rPr>
              <a:t> Crowdsourcing to identify similar response patterns to HTTP requests</a:t>
            </a:r>
            <a:endParaRPr lang="en-US" sz="2000" dirty="0">
              <a:solidFill>
                <a:schemeClr val="tx1"/>
              </a:solidFill>
            </a:endParaRPr>
          </a:p>
          <a:p>
            <a:pPr marL="457200" indent="-457200" algn="l"/>
            <a:r>
              <a:rPr lang="en-US" sz="2400" b="1" dirty="0" smtClean="0">
                <a:solidFill>
                  <a:schemeClr val="tx1"/>
                </a:solidFill>
              </a:rPr>
              <a:t>2) Circumventing </a:t>
            </a:r>
            <a:r>
              <a:rPr lang="en-US" sz="2400" b="1" dirty="0" smtClean="0">
                <a:solidFill>
                  <a:schemeClr val="tx1"/>
                </a:solidFill>
              </a:rPr>
              <a:t>filtering through SSH split-tunneling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marL="457200" indent="3175" algn="l">
              <a:buFontTx/>
              <a:buChar char="-"/>
            </a:pPr>
            <a:r>
              <a:rPr lang="en-US" sz="2400" dirty="0" smtClean="0">
                <a:solidFill>
                  <a:schemeClr val="tx1"/>
                </a:solidFill>
              </a:rPr>
              <a:t> Develop </a:t>
            </a:r>
            <a:r>
              <a:rPr lang="en-US" sz="2400" dirty="0" smtClean="0">
                <a:solidFill>
                  <a:schemeClr val="tx1"/>
                </a:solidFill>
              </a:rPr>
              <a:t>an effective and affordable circumvention method</a:t>
            </a:r>
          </a:p>
          <a:p>
            <a:pPr marL="457200" indent="3175" algn="l">
              <a:buFontTx/>
              <a:buChar char="-"/>
            </a:pPr>
            <a:r>
              <a:rPr lang="en-US" sz="2400" dirty="0" smtClean="0">
                <a:solidFill>
                  <a:schemeClr val="tx1"/>
                </a:solidFill>
              </a:rPr>
              <a:t>Users to circumvent and also provide data</a:t>
            </a:r>
          </a:p>
          <a:p>
            <a:pPr marL="457200" indent="3175" algn="l">
              <a:buFontTx/>
              <a:buChar char="-"/>
            </a:pPr>
            <a:r>
              <a:rPr lang="en-US" sz="2400" dirty="0" smtClean="0">
                <a:solidFill>
                  <a:schemeClr val="tx1"/>
                </a:solidFill>
              </a:rPr>
              <a:t> Analysis of user behavior in reporting about censorship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685799"/>
          </a:xfrm>
        </p:spPr>
        <p:txBody>
          <a:bodyPr>
            <a:noAutofit/>
          </a:bodyPr>
          <a:lstStyle/>
          <a:p>
            <a:r>
              <a:rPr lang="en-US" b="1" dirty="0" smtClean="0"/>
              <a:t>1) Mapping URL Filtering</a:t>
            </a:r>
            <a:endParaRPr lang="en-US" b="1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7848600" cy="4419600"/>
          </a:xfrm>
        </p:spPr>
        <p:txBody>
          <a:bodyPr>
            <a:normAutofit/>
          </a:bodyPr>
          <a:lstStyle/>
          <a:p>
            <a:pPr marL="457200" indent="-457200" algn="l">
              <a:spcBef>
                <a:spcPts val="2400"/>
              </a:spcBef>
              <a:buFontTx/>
              <a:buChar char="-"/>
            </a:pPr>
            <a:r>
              <a:rPr lang="en-US" sz="2800" dirty="0" smtClean="0">
                <a:solidFill>
                  <a:schemeClr val="tx1"/>
                </a:solidFill>
              </a:rPr>
              <a:t>Manual entry of URL (one time process)</a:t>
            </a:r>
          </a:p>
          <a:p>
            <a:pPr marL="457200" indent="-457200" algn="l">
              <a:spcBef>
                <a:spcPts val="2400"/>
              </a:spcBef>
              <a:buFontTx/>
              <a:buChar char="-"/>
            </a:pPr>
            <a:r>
              <a:rPr lang="en-US" sz="2800" dirty="0" smtClean="0">
                <a:solidFill>
                  <a:schemeClr val="tx1"/>
                </a:solidFill>
              </a:rPr>
              <a:t>If filtering identified (to be explained in the next slide)</a:t>
            </a:r>
          </a:p>
          <a:p>
            <a:pPr marL="457200" indent="-457200" algn="l">
              <a:spcBef>
                <a:spcPts val="2400"/>
              </a:spcBef>
              <a:buFontTx/>
              <a:buChar char="-"/>
            </a:pPr>
            <a:r>
              <a:rPr lang="en-US" sz="2800" dirty="0" smtClean="0">
                <a:solidFill>
                  <a:schemeClr val="tx1"/>
                </a:solidFill>
              </a:rPr>
              <a:t>Automatic crowdsourcing triggered for other users in the same country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457200" indent="-457200" algn="l">
              <a:spcBef>
                <a:spcPts val="2400"/>
              </a:spcBef>
              <a:buFontTx/>
              <a:buChar char="-"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457200" indent="-457200" algn="l">
              <a:spcBef>
                <a:spcPts val="2400"/>
              </a:spcBef>
              <a:buFontTx/>
              <a:buChar char="-"/>
            </a:pPr>
            <a:r>
              <a:rPr lang="en-US" sz="2800" dirty="0" smtClean="0">
                <a:solidFill>
                  <a:schemeClr val="tx1"/>
                </a:solidFill>
              </a:rPr>
              <a:t>Content analysis using statistical software (SPSS)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4800"/>
            <a:ext cx="4800600" cy="685799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URL Submissions</a:t>
            </a:r>
            <a:endParaRPr lang="en-US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711324" y="1397000"/>
          <a:ext cx="1721352" cy="4064000"/>
        </p:xfrm>
        <a:graphic>
          <a:graphicData uri="http://schemas.openxmlformats.org/drawingml/2006/table">
            <a:tbl>
              <a:tblPr/>
              <a:tblGrid>
                <a:gridCol w="1721352"/>
              </a:tblGrid>
              <a:tr h="406400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4" name="TextBox 103"/>
          <p:cNvSpPr txBox="1"/>
          <p:nvPr/>
        </p:nvSpPr>
        <p:spPr>
          <a:xfrm>
            <a:off x="228600" y="1219200"/>
            <a:ext cx="8763000" cy="5378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900"/>
              </a:spcBef>
              <a:buAutoNum type="arabicParenR"/>
            </a:pPr>
            <a:r>
              <a:rPr lang="en-US" sz="2000" dirty="0" smtClean="0"/>
              <a:t>User </a:t>
            </a:r>
            <a:r>
              <a:rPr lang="en-US" sz="2000" dirty="0" smtClean="0"/>
              <a:t>reports </a:t>
            </a:r>
            <a:r>
              <a:rPr lang="en-US" sz="2000" dirty="0" smtClean="0"/>
              <a:t>a </a:t>
            </a:r>
            <a:r>
              <a:rPr lang="en-US" sz="2000" dirty="0" smtClean="0"/>
              <a:t>URL manually</a:t>
            </a:r>
            <a:endParaRPr lang="en-US" sz="2000" dirty="0" smtClean="0"/>
          </a:p>
          <a:p>
            <a:pPr marL="342900" indent="-342900">
              <a:spcBef>
                <a:spcPts val="900"/>
              </a:spcBef>
              <a:buAutoNum type="arabicParenR"/>
            </a:pPr>
            <a:r>
              <a:rPr lang="en-US" sz="2000" dirty="0" smtClean="0"/>
              <a:t>Software verifies </a:t>
            </a:r>
            <a:r>
              <a:rPr lang="en-US" sz="2000" dirty="0" smtClean="0"/>
              <a:t>–using server- by comparing headers and/or content with remotely fetched version of the same URL</a:t>
            </a:r>
            <a:endParaRPr lang="en-US" sz="2000" dirty="0" smtClean="0"/>
          </a:p>
          <a:p>
            <a:pPr marL="342900" indent="-342900">
              <a:spcBef>
                <a:spcPts val="900"/>
              </a:spcBef>
              <a:buAutoNum type="arabicParenR"/>
            </a:pPr>
            <a:r>
              <a:rPr lang="en-US" sz="2000" dirty="0" smtClean="0"/>
              <a:t>If found to be blocked, the moderator verifies </a:t>
            </a:r>
            <a:r>
              <a:rPr lang="en-US" sz="2000" dirty="0" smtClean="0"/>
              <a:t>if </a:t>
            </a:r>
            <a:r>
              <a:rPr lang="en-US" sz="2000" dirty="0" smtClean="0"/>
              <a:t>the URL is not of porn/nudity content </a:t>
            </a:r>
            <a:r>
              <a:rPr lang="en-US" dirty="0" smtClean="0"/>
              <a:t>(if </a:t>
            </a:r>
            <a:r>
              <a:rPr lang="en-US" dirty="0" smtClean="0"/>
              <a:t>approved </a:t>
            </a:r>
            <a:r>
              <a:rPr lang="en-US" dirty="0" smtClean="0"/>
              <a:t>before, it is approved automatically &amp; vice versa)</a:t>
            </a:r>
          </a:p>
          <a:p>
            <a:pPr marL="342900" indent="-342900">
              <a:spcBef>
                <a:spcPts val="900"/>
              </a:spcBef>
              <a:buAutoNum type="arabicParenR"/>
            </a:pPr>
            <a:r>
              <a:rPr lang="en-US" sz="2000" dirty="0" smtClean="0"/>
              <a:t>Moderator is a closed group and public access is limited due to personal risk</a:t>
            </a:r>
          </a:p>
          <a:p>
            <a:pPr marL="342900" indent="-342900">
              <a:spcBef>
                <a:spcPts val="900"/>
              </a:spcBef>
              <a:buAutoNum type="arabicParenR"/>
            </a:pPr>
            <a:r>
              <a:rPr lang="en-US" sz="2000" dirty="0" smtClean="0"/>
              <a:t>Assessment of what is porn and what is not is based on meta website data</a:t>
            </a:r>
            <a:endParaRPr lang="en-US" sz="2000" dirty="0" smtClean="0"/>
          </a:p>
          <a:p>
            <a:pPr marL="342900" indent="-342900">
              <a:spcBef>
                <a:spcPts val="900"/>
              </a:spcBef>
              <a:buAutoNum type="arabicParenR"/>
            </a:pPr>
            <a:r>
              <a:rPr lang="en-US" sz="2000" dirty="0" smtClean="0"/>
              <a:t>Entry is </a:t>
            </a:r>
            <a:r>
              <a:rPr lang="en-US" sz="2000" dirty="0" smtClean="0"/>
              <a:t>added to </a:t>
            </a:r>
            <a:r>
              <a:rPr lang="en-US" sz="2000" dirty="0" smtClean="0"/>
              <a:t>the database with relevant data accordingly</a:t>
            </a:r>
          </a:p>
          <a:p>
            <a:pPr marL="342900" indent="-342900">
              <a:spcBef>
                <a:spcPts val="900"/>
              </a:spcBef>
              <a:buAutoNum type="arabicParenR"/>
            </a:pPr>
            <a:r>
              <a:rPr lang="en-US" sz="2000" dirty="0" smtClean="0"/>
              <a:t>Requests to clients of </a:t>
            </a:r>
            <a:r>
              <a:rPr lang="en-US" sz="2000" dirty="0" smtClean="0"/>
              <a:t>other users using the same AS/ISP </a:t>
            </a:r>
            <a:r>
              <a:rPr lang="en-US" sz="2000" dirty="0" smtClean="0"/>
              <a:t>are sent to also check whether the URL is filtered (all in the background)*</a:t>
            </a:r>
            <a:endParaRPr lang="en-US" sz="2000" dirty="0" smtClean="0"/>
          </a:p>
          <a:p>
            <a:pPr marL="342900" indent="-342900">
              <a:spcBef>
                <a:spcPts val="900"/>
              </a:spcBef>
              <a:buAutoNum type="arabicParenR"/>
            </a:pPr>
            <a:r>
              <a:rPr lang="en-US" sz="2000" dirty="0" smtClean="0"/>
              <a:t>If </a:t>
            </a:r>
            <a:r>
              <a:rPr lang="en-US" sz="2000" dirty="0" smtClean="0"/>
              <a:t>multiple clients confirmed the filtering, the request is sent to clients of other users </a:t>
            </a:r>
            <a:r>
              <a:rPr lang="en-US" sz="2000" dirty="0" smtClean="0"/>
              <a:t>in the same country but using other </a:t>
            </a:r>
            <a:r>
              <a:rPr lang="en-US" sz="2000" dirty="0" smtClean="0"/>
              <a:t>ISPs*</a:t>
            </a:r>
          </a:p>
          <a:p>
            <a:pPr marL="342900" indent="-342900">
              <a:spcBef>
                <a:spcPts val="900"/>
              </a:spcBef>
            </a:pPr>
            <a:r>
              <a:rPr lang="en-US" b="1" i="1" u="sng" dirty="0" smtClean="0"/>
              <a:t>Note:</a:t>
            </a:r>
            <a:r>
              <a:rPr lang="en-US" b="1" i="1" dirty="0" smtClean="0"/>
              <a:t> It is also possible to check manually entered URLs in any country/ISP in background</a:t>
            </a:r>
            <a:endParaRPr lang="en-US" sz="2000" b="1" dirty="0" smtClean="0"/>
          </a:p>
          <a:p>
            <a:pPr marL="342900" indent="-342900">
              <a:spcBef>
                <a:spcPts val="900"/>
              </a:spcBef>
            </a:pPr>
            <a:r>
              <a:rPr lang="en-US" dirty="0" smtClean="0"/>
              <a:t>* Under development			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7010400" y="304800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hlinkClick r:id="rId2"/>
              </a:rPr>
              <a:t>DEMO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How to know if a URL is filtered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/>
              <a:t>(assuming right IP address reached, i.e., no DNS tampering occurred)</a:t>
            </a:r>
            <a:endParaRPr lang="en-US" sz="40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52269" y="4967990"/>
            <a:ext cx="3581400" cy="1600200"/>
          </a:xfrm>
          <a:noFill/>
          <a:ln>
            <a:solidFill>
              <a:schemeClr val="accent1"/>
            </a:solidFill>
          </a:ln>
        </p:spPr>
        <p:txBody>
          <a:bodyPr>
            <a:normAutofit fontScale="55000" lnSpcReduction="20000"/>
          </a:bodyPr>
          <a:lstStyle/>
          <a:p>
            <a:r>
              <a:rPr lang="en-US" sz="5100" b="1" dirty="0" smtClean="0">
                <a:solidFill>
                  <a:schemeClr val="tx1"/>
                </a:solidFill>
              </a:rPr>
              <a:t>Substantial modified content </a:t>
            </a:r>
          </a:p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check the first 1000k and compare text (not bullet-proof) 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67069" y="1706380"/>
            <a:ext cx="4038600" cy="215443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Different HTTP response status code</a:t>
            </a:r>
            <a:r>
              <a:rPr lang="en-US" sz="2400" b="1" dirty="0" smtClean="0"/>
              <a:t> (403, 504…)</a:t>
            </a:r>
            <a:endParaRPr lang="en-US" sz="2800" b="1" dirty="0" smtClean="0"/>
          </a:p>
          <a:p>
            <a:pPr algn="ctr"/>
            <a:r>
              <a:rPr lang="en-US" sz="2000" dirty="0" smtClean="0"/>
              <a:t>(exception: redirections to localized versions or forbidden by the source due to geo-location …)</a:t>
            </a:r>
          </a:p>
          <a:p>
            <a:pPr algn="ctr"/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654446" y="4819337"/>
            <a:ext cx="3657600" cy="187743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200 but with </a:t>
            </a:r>
            <a:r>
              <a:rPr lang="en-US" sz="2800" b="1" dirty="0" smtClean="0"/>
              <a:t>d</a:t>
            </a:r>
            <a:r>
              <a:rPr lang="en-US" sz="2800" b="1" dirty="0" smtClean="0"/>
              <a:t>ifferent HTTP </a:t>
            </a:r>
            <a:r>
              <a:rPr lang="en-US" sz="2800" b="1" dirty="0" smtClean="0"/>
              <a:t>h</a:t>
            </a:r>
            <a:r>
              <a:rPr lang="en-US" sz="2800" b="1" dirty="0" smtClean="0"/>
              <a:t>eader response</a:t>
            </a:r>
          </a:p>
          <a:p>
            <a:pPr algn="ctr"/>
            <a:r>
              <a:rPr lang="en-US" sz="2000" dirty="0" smtClean="0"/>
              <a:t>(e.g., common firewall signatures [</a:t>
            </a:r>
            <a:r>
              <a:rPr lang="en-US" sz="2000" dirty="0" err="1" smtClean="0"/>
              <a:t>Websense</a:t>
            </a:r>
            <a:r>
              <a:rPr lang="en-US" sz="2000" dirty="0" smtClean="0"/>
              <a:t>, </a:t>
            </a:r>
            <a:r>
              <a:rPr lang="en-US" sz="2000" dirty="0" err="1" smtClean="0"/>
              <a:t>SmartFilter</a:t>
            </a:r>
            <a:r>
              <a:rPr lang="en-US" sz="2000" dirty="0" smtClean="0"/>
              <a:t>, etc.], significantly different content size</a:t>
            </a:r>
            <a:endParaRPr lang="en-US" sz="2000" dirty="0"/>
          </a:p>
        </p:txBody>
      </p:sp>
      <p:sp>
        <p:nvSpPr>
          <p:cNvPr id="7" name="Subtitle 3"/>
          <p:cNvSpPr txBox="1">
            <a:spLocks/>
          </p:cNvSpPr>
          <p:nvPr/>
        </p:nvSpPr>
        <p:spPr>
          <a:xfrm>
            <a:off x="381000" y="1981200"/>
            <a:ext cx="3352800" cy="1600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 header response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(connection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dropped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7" name="Straight Arrow Connector 16"/>
          <p:cNvCxnSpPr>
            <a:stCxn id="7" idx="3"/>
            <a:endCxn id="5" idx="1"/>
          </p:cNvCxnSpPr>
          <p:nvPr/>
        </p:nvCxnSpPr>
        <p:spPr>
          <a:xfrm>
            <a:off x="3733800" y="2781300"/>
            <a:ext cx="733269" cy="22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5" idx="2"/>
            <a:endCxn id="6" idx="0"/>
          </p:cNvCxnSpPr>
          <p:nvPr/>
        </p:nvCxnSpPr>
        <p:spPr>
          <a:xfrm flipH="1">
            <a:off x="6483246" y="3860816"/>
            <a:ext cx="3123" cy="9585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6" idx="1"/>
            <a:endCxn id="4" idx="3"/>
          </p:cNvCxnSpPr>
          <p:nvPr/>
        </p:nvCxnSpPr>
        <p:spPr>
          <a:xfrm flipH="1">
            <a:off x="3933669" y="5758056"/>
            <a:ext cx="720777" cy="100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4" idx="0"/>
          </p:cNvCxnSpPr>
          <p:nvPr/>
        </p:nvCxnSpPr>
        <p:spPr>
          <a:xfrm flipV="1">
            <a:off x="2142969" y="4489554"/>
            <a:ext cx="1874" cy="4784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723869" y="3763780"/>
            <a:ext cx="91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?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  <p:bldP spid="5" grpId="0" animBg="1"/>
      <p:bldP spid="6" grpId="0" animBg="1"/>
      <p:bldP spid="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Example: Bahrain, same ISP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161" y="990600"/>
            <a:ext cx="9024639" cy="350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8" name="Group 17"/>
          <p:cNvGrpSpPr/>
          <p:nvPr/>
        </p:nvGrpSpPr>
        <p:grpSpPr>
          <a:xfrm>
            <a:off x="990600" y="1752600"/>
            <a:ext cx="4624388" cy="5105400"/>
            <a:chOff x="990600" y="1752600"/>
            <a:chExt cx="4624388" cy="5105400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2819400" y="1752600"/>
              <a:ext cx="914400" cy="2819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90600" y="4651225"/>
              <a:ext cx="4624388" cy="2206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7" name="Group 16"/>
          <p:cNvGrpSpPr/>
          <p:nvPr/>
        </p:nvGrpSpPr>
        <p:grpSpPr>
          <a:xfrm>
            <a:off x="3429000" y="2514600"/>
            <a:ext cx="5486400" cy="3541931"/>
            <a:chOff x="3429000" y="2514600"/>
            <a:chExt cx="5486400" cy="3541931"/>
          </a:xfrm>
        </p:grpSpPr>
        <p:cxnSp>
          <p:nvCxnSpPr>
            <p:cNvPr id="11" name="Straight Arrow Connector 10"/>
            <p:cNvCxnSpPr/>
            <p:nvPr/>
          </p:nvCxnSpPr>
          <p:spPr>
            <a:xfrm>
              <a:off x="3429000" y="2514600"/>
              <a:ext cx="3505200" cy="2514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3429000" y="3200400"/>
              <a:ext cx="3505200" cy="1981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3657600" y="3886200"/>
              <a:ext cx="3200400" cy="1371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6553200" y="5410200"/>
              <a:ext cx="2362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No consistency </a:t>
              </a:r>
            </a:p>
            <a:p>
              <a:r>
                <a:rPr lang="en-US" dirty="0" smtClean="0"/>
                <a:t>&amp; no transparency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533400"/>
            <a:ext cx="8458200" cy="685799"/>
          </a:xfrm>
        </p:spPr>
        <p:txBody>
          <a:bodyPr>
            <a:noAutofit/>
          </a:bodyPr>
          <a:lstStyle/>
          <a:p>
            <a:r>
              <a:rPr lang="en-US" b="1" dirty="0" smtClean="0"/>
              <a:t>Benefits of source-crowding</a:t>
            </a:r>
            <a:endParaRPr lang="en-US" b="1" dirty="0"/>
          </a:p>
        </p:txBody>
      </p:sp>
      <p:sp>
        <p:nvSpPr>
          <p:cNvPr id="104" name="TextBox 103"/>
          <p:cNvSpPr txBox="1"/>
          <p:nvPr/>
        </p:nvSpPr>
        <p:spPr>
          <a:xfrm>
            <a:off x="228600" y="1524000"/>
            <a:ext cx="86106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2400"/>
              </a:spcBef>
              <a:buAutoNum type="arabicParenR"/>
            </a:pPr>
            <a:r>
              <a:rPr lang="en-US" sz="2800" dirty="0" smtClean="0"/>
              <a:t>Maximizes productivity by giving users the chance to decide what filtered URLs they want to access</a:t>
            </a:r>
          </a:p>
          <a:p>
            <a:pPr marL="342900" indent="-342900">
              <a:spcBef>
                <a:spcPts val="2400"/>
              </a:spcBef>
              <a:buAutoNum type="arabicParenR"/>
            </a:pPr>
            <a:r>
              <a:rPr lang="en-US" sz="2800" dirty="0" smtClean="0"/>
              <a:t>Enhances reliability through cros</a:t>
            </a:r>
            <a:r>
              <a:rPr lang="en-US" sz="2800" dirty="0" smtClean="0"/>
              <a:t>s-validation based on location</a:t>
            </a:r>
          </a:p>
          <a:p>
            <a:pPr marL="342900" indent="-342900">
              <a:spcBef>
                <a:spcPts val="2400"/>
              </a:spcBef>
              <a:buAutoNum type="arabicParenR"/>
            </a:pPr>
            <a:r>
              <a:rPr lang="en-US" sz="2800" dirty="0" smtClean="0"/>
              <a:t>Allows testing and verifying any URL virtually any time and anywhere an Alkasir client is running</a:t>
            </a:r>
          </a:p>
          <a:p>
            <a:pPr marL="342900" indent="-342900">
              <a:spcBef>
                <a:spcPts val="2400"/>
              </a:spcBef>
              <a:buAutoNum type="arabicParenR"/>
            </a:pPr>
            <a:r>
              <a:rPr lang="en-US" sz="2800" dirty="0" smtClean="0"/>
              <a:t>When enabled, can track the level and depth of filtering through automatic addition of externally linked URLs in a reported document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04800"/>
            <a:ext cx="8382000" cy="685799"/>
          </a:xfrm>
        </p:spPr>
        <p:txBody>
          <a:bodyPr>
            <a:noAutofit/>
          </a:bodyPr>
          <a:lstStyle/>
          <a:p>
            <a:r>
              <a:rPr lang="en-US" b="1" dirty="0" smtClean="0"/>
              <a:t>2) Circumventing URL Filtering</a:t>
            </a:r>
            <a:endParaRPr lang="en-US" b="1" dirty="0"/>
          </a:p>
        </p:txBody>
      </p:sp>
      <p:sp>
        <p:nvSpPr>
          <p:cNvPr id="104" name="TextBox 103"/>
          <p:cNvSpPr txBox="1"/>
          <p:nvPr/>
        </p:nvSpPr>
        <p:spPr>
          <a:xfrm>
            <a:off x="152400" y="1219201"/>
            <a:ext cx="89154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AutoNum type="arabicParenR"/>
            </a:pPr>
            <a:r>
              <a:rPr lang="en-US" sz="2000" dirty="0" smtClean="0"/>
              <a:t>Socks local proxy </a:t>
            </a:r>
            <a:r>
              <a:rPr lang="en-US" sz="2000" dirty="0" smtClean="0"/>
              <a:t>activated  after connecting to SSH server (SSL and obfuscated/normal Putty) with local dynamic port</a:t>
            </a:r>
            <a:r>
              <a:rPr lang="en-US" sz="1600" dirty="0" smtClean="0"/>
              <a:t> (AES CBC enc </a:t>
            </a:r>
            <a:r>
              <a:rPr lang="en-US" sz="1600" dirty="0" smtClean="0"/>
              <a:t>f</a:t>
            </a:r>
            <a:r>
              <a:rPr lang="en-US" sz="1600" dirty="0" smtClean="0"/>
              <a:t>or SSH2)</a:t>
            </a:r>
          </a:p>
          <a:p>
            <a:pPr marL="342900" indent="-342900">
              <a:spcBef>
                <a:spcPts val="1200"/>
              </a:spcBef>
              <a:buAutoNum type="arabicParenR"/>
            </a:pPr>
            <a:r>
              <a:rPr lang="en-US" sz="2000" dirty="0" smtClean="0"/>
              <a:t>A pool of 100+ proxy IPs available (different class B addresses)</a:t>
            </a:r>
          </a:p>
          <a:p>
            <a:pPr marL="342900" indent="-342900">
              <a:spcBef>
                <a:spcPts val="1200"/>
              </a:spcBef>
              <a:buAutoNum type="arabicParenR"/>
            </a:pPr>
            <a:r>
              <a:rPr lang="en-US" sz="2000" dirty="0" smtClean="0"/>
              <a:t>Proxy automatic configuration file that is retrieved when Alkasir is connected is used to divert traffic as required (split-tunneling)</a:t>
            </a:r>
          </a:p>
          <a:p>
            <a:pPr marL="342900" indent="-342900">
              <a:spcBef>
                <a:spcPts val="1200"/>
              </a:spcBef>
              <a:buAutoNum type="arabicParenR"/>
            </a:pPr>
            <a:r>
              <a:rPr lang="en-US" sz="2000" dirty="0" smtClean="0"/>
              <a:t>Remote DNS resolution enabled to prevent DNS leaks</a:t>
            </a:r>
            <a:endParaRPr lang="en-US" sz="2000" dirty="0" smtClean="0"/>
          </a:p>
          <a:p>
            <a:pPr marL="342900" indent="-342900">
              <a:spcBef>
                <a:spcPts val="1200"/>
              </a:spcBef>
              <a:buAutoNum type="arabicParenR"/>
            </a:pPr>
            <a:r>
              <a:rPr lang="en-US" sz="2000" dirty="0" smtClean="0"/>
              <a:t>Alkasir.com is always accessed through the encrypted tunnel</a:t>
            </a:r>
          </a:p>
          <a:p>
            <a:pPr marL="342900" indent="-342900">
              <a:spcBef>
                <a:spcPts val="1200"/>
              </a:spcBef>
              <a:buAutoNum type="arabicParenR"/>
            </a:pPr>
            <a:endParaRPr lang="en-US" sz="2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57200" y="4241899"/>
            <a:ext cx="80772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Blank alkasir.pac file:</a:t>
            </a:r>
          </a:p>
          <a:p>
            <a:r>
              <a:rPr lang="en-US" dirty="0" smtClean="0"/>
              <a:t>function </a:t>
            </a:r>
            <a:r>
              <a:rPr lang="en-US" dirty="0" err="1" smtClean="0"/>
              <a:t>FindProxyForURL</a:t>
            </a:r>
            <a:r>
              <a:rPr lang="en-US" dirty="0" smtClean="0"/>
              <a:t>(</a:t>
            </a:r>
            <a:r>
              <a:rPr lang="en-US" dirty="0" err="1" smtClean="0"/>
              <a:t>url,host</a:t>
            </a:r>
            <a:r>
              <a:rPr lang="en-US" dirty="0" smtClean="0"/>
              <a:t>)  </a:t>
            </a:r>
            <a:endParaRPr lang="en-US" dirty="0" smtClean="0"/>
          </a:p>
          <a:p>
            <a:r>
              <a:rPr lang="en-US" dirty="0" smtClean="0"/>
              <a:t>	</a:t>
            </a:r>
            <a:r>
              <a:rPr lang="en-US" dirty="0" smtClean="0"/>
              <a:t>{    </a:t>
            </a:r>
          </a:p>
          <a:p>
            <a:r>
              <a:rPr lang="en-US" dirty="0" smtClean="0"/>
              <a:t>	 </a:t>
            </a:r>
            <a:r>
              <a:rPr lang="en-US" dirty="0" smtClean="0"/>
              <a:t>  if </a:t>
            </a:r>
            <a:r>
              <a:rPr lang="en-US" dirty="0" smtClean="0"/>
              <a:t>(</a:t>
            </a:r>
            <a:r>
              <a:rPr lang="en-US" dirty="0" err="1" smtClean="0"/>
              <a:t>shExpMatch</a:t>
            </a:r>
            <a:r>
              <a:rPr lang="en-US" dirty="0" smtClean="0"/>
              <a:t>(host, "*</a:t>
            </a:r>
            <a:r>
              <a:rPr lang="en-US" dirty="0" err="1" smtClean="0"/>
              <a:t>alkasir.com</a:t>
            </a:r>
            <a:r>
              <a:rPr lang="en-US" dirty="0" smtClean="0"/>
              <a:t>*")) </a:t>
            </a:r>
            <a:endParaRPr lang="en-US" dirty="0" smtClean="0"/>
          </a:p>
          <a:p>
            <a:r>
              <a:rPr lang="en-US" dirty="0" smtClean="0"/>
              <a:t>	</a:t>
            </a:r>
            <a:r>
              <a:rPr lang="en-US" dirty="0" smtClean="0"/>
              <a:t>	{ </a:t>
            </a:r>
          </a:p>
          <a:p>
            <a:r>
              <a:rPr lang="en-US" dirty="0" smtClean="0"/>
              <a:t>	</a:t>
            </a:r>
            <a:r>
              <a:rPr lang="en-US" dirty="0" smtClean="0"/>
              <a:t>	   return </a:t>
            </a:r>
            <a:r>
              <a:rPr lang="en-US" dirty="0" smtClean="0"/>
              <a:t>"SOCKS5 </a:t>
            </a:r>
            <a:r>
              <a:rPr lang="en-US" dirty="0" smtClean="0"/>
              <a:t>127.0.0.1:&lt;local PORT&gt;; </a:t>
            </a:r>
          </a:p>
          <a:p>
            <a:r>
              <a:rPr lang="en-US" dirty="0" smtClean="0"/>
              <a:t>	</a:t>
            </a:r>
            <a:r>
              <a:rPr lang="en-US" dirty="0" smtClean="0"/>
              <a:t>	   DIRECT</a:t>
            </a:r>
            <a:r>
              <a:rPr lang="en-US" dirty="0" smtClean="0"/>
              <a:t>"; </a:t>
            </a:r>
            <a:endParaRPr lang="en-US" dirty="0" smtClean="0"/>
          </a:p>
          <a:p>
            <a:r>
              <a:rPr lang="en-US" dirty="0" smtClean="0"/>
              <a:t>	</a:t>
            </a:r>
            <a:r>
              <a:rPr lang="en-US" dirty="0" smtClean="0"/>
              <a:t>	}    </a:t>
            </a:r>
            <a:r>
              <a:rPr lang="en-US" dirty="0" smtClean="0"/>
              <a:t>return "DIRECT";  </a:t>
            </a:r>
            <a:endParaRPr lang="en-US" dirty="0" smtClean="0"/>
          </a:p>
          <a:p>
            <a:r>
              <a:rPr lang="en-US" dirty="0" smtClean="0"/>
              <a:t>	</a:t>
            </a:r>
            <a:r>
              <a:rPr lang="en-US" dirty="0" smtClean="0"/>
              <a:t>}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534400" cy="685799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The split-tunneling approach</a:t>
            </a:r>
            <a:endParaRPr lang="en-US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711324" y="1397000"/>
          <a:ext cx="1721352" cy="4064000"/>
        </p:xfrm>
        <a:graphic>
          <a:graphicData uri="http://schemas.openxmlformats.org/drawingml/2006/table">
            <a:tbl>
              <a:tblPr/>
              <a:tblGrid>
                <a:gridCol w="1721352"/>
              </a:tblGrid>
              <a:tr h="406400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1505" name="Group 1"/>
          <p:cNvGrpSpPr>
            <a:grpSpLocks noChangeAspect="1"/>
          </p:cNvGrpSpPr>
          <p:nvPr/>
        </p:nvGrpSpPr>
        <p:grpSpPr bwMode="auto">
          <a:xfrm>
            <a:off x="1676400" y="1066800"/>
            <a:ext cx="5791200" cy="4762967"/>
            <a:chOff x="5918" y="8039"/>
            <a:chExt cx="4901" cy="4030"/>
          </a:xfrm>
        </p:grpSpPr>
        <p:sp>
          <p:nvSpPr>
            <p:cNvPr id="21515" name="AutoShape 11"/>
            <p:cNvSpPr>
              <a:spLocks noChangeAspect="1" noChangeArrowheads="1" noTextEdit="1"/>
            </p:cNvSpPr>
            <p:nvPr/>
          </p:nvSpPr>
          <p:spPr bwMode="auto">
            <a:xfrm>
              <a:off x="5918" y="8039"/>
              <a:ext cx="4901" cy="4030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1514" name="Picture 1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778" y="8559"/>
              <a:ext cx="1277" cy="989"/>
            </a:xfrm>
            <a:prstGeom prst="rect">
              <a:avLst/>
            </a:prstGeom>
            <a:noFill/>
          </p:spPr>
        </p:pic>
        <p:sp>
          <p:nvSpPr>
            <p:cNvPr id="21513" name="Text Box 9"/>
            <p:cNvSpPr txBox="1">
              <a:spLocks noChangeArrowheads="1"/>
            </p:cNvSpPr>
            <p:nvPr/>
          </p:nvSpPr>
          <p:spPr bwMode="auto">
            <a:xfrm>
              <a:off x="7595" y="8039"/>
              <a:ext cx="1684" cy="39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err="1" smtClean="0">
                  <a:ln>
                    <a:noFill/>
                  </a:ln>
                  <a:solidFill>
                    <a:srgbClr val="632423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Alkasir</a:t>
              </a: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632423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user</a:t>
              </a:r>
              <a:endPara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12" name="Text Box 8"/>
            <p:cNvSpPr txBox="1">
              <a:spLocks noChangeArrowheads="1"/>
            </p:cNvSpPr>
            <p:nvPr/>
          </p:nvSpPr>
          <p:spPr bwMode="auto">
            <a:xfrm>
              <a:off x="8754" y="11285"/>
              <a:ext cx="1986" cy="39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Estrangelo Edessa" pitchFamily="66" charset="0"/>
                  <a:ea typeface="Times New Roman" pitchFamily="18" charset="0"/>
                  <a:cs typeface="Estrangelo Edessa" pitchFamily="66" charset="0"/>
                </a:rPr>
                <a:t>UNCENSORED</a:t>
              </a:r>
              <a:endPara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strangelo Edessa" pitchFamily="66" charset="0"/>
                <a:cs typeface="Estrangelo Edessa" pitchFamily="66" charset="0"/>
              </a:endParaRPr>
            </a:p>
          </p:txBody>
        </p:sp>
        <p:sp>
          <p:nvSpPr>
            <p:cNvPr id="21511" name="AutoShape 7" descr="Wide downward diagonal"/>
            <p:cNvSpPr>
              <a:spLocks noChangeArrowheads="1"/>
            </p:cNvSpPr>
            <p:nvPr/>
          </p:nvSpPr>
          <p:spPr bwMode="auto">
            <a:xfrm rot="1821557">
              <a:off x="6325" y="8772"/>
              <a:ext cx="824" cy="2617"/>
            </a:xfrm>
            <a:prstGeom prst="curvedRightArrow">
              <a:avLst>
                <a:gd name="adj1" fmla="val 27437"/>
                <a:gd name="adj2" fmla="val 90956"/>
                <a:gd name="adj3" fmla="val 33333"/>
              </a:avLst>
            </a:prstGeom>
            <a:pattFill prst="wdDnDiag">
              <a:fgClr>
                <a:srgbClr val="FFFFFF"/>
              </a:fgClr>
              <a:bgClr>
                <a:srgbClr val="FF0000"/>
              </a:bgClr>
            </a:pattFill>
            <a:ln w="9525" cap="rnd">
              <a:solidFill>
                <a:srgbClr val="FF0000"/>
              </a:solidFill>
              <a:prstDash val="sysDot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10" name="AutoShape 6"/>
            <p:cNvSpPr>
              <a:spLocks noChangeArrowheads="1"/>
            </p:cNvSpPr>
            <p:nvPr/>
          </p:nvSpPr>
          <p:spPr bwMode="auto">
            <a:xfrm rot="19900107" flipH="1">
              <a:off x="9603" y="8772"/>
              <a:ext cx="838" cy="2617"/>
            </a:xfrm>
            <a:prstGeom prst="curvedRightArrow">
              <a:avLst>
                <a:gd name="adj1" fmla="val 26978"/>
                <a:gd name="adj2" fmla="val 89437"/>
                <a:gd name="adj3" fmla="val 33333"/>
              </a:avLst>
            </a:prstGeom>
            <a:gradFill rotWithShape="0">
              <a:gsLst>
                <a:gs pos="0">
                  <a:srgbClr val="4F81BD"/>
                </a:gs>
                <a:gs pos="100000">
                  <a:srgbClr val="DBE5F1"/>
                </a:gs>
              </a:gsLst>
              <a:lin ang="0" scaled="1"/>
            </a:gradFill>
            <a:ln w="9525">
              <a:solidFill>
                <a:srgbClr val="1F497D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09" name="Text Box 5"/>
            <p:cNvSpPr txBox="1">
              <a:spLocks noChangeArrowheads="1"/>
            </p:cNvSpPr>
            <p:nvPr/>
          </p:nvSpPr>
          <p:spPr bwMode="auto">
            <a:xfrm>
              <a:off x="6176" y="9715"/>
              <a:ext cx="2280" cy="1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CC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Encrypted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CC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&amp; tunneled 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CC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(hidden from ISP)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08" name="Text Box 4"/>
            <p:cNvSpPr txBox="1">
              <a:spLocks noChangeArrowheads="1"/>
            </p:cNvSpPr>
            <p:nvPr/>
          </p:nvSpPr>
          <p:spPr bwMode="auto">
            <a:xfrm>
              <a:off x="8562" y="9780"/>
              <a:ext cx="1904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Regular </a:t>
              </a:r>
              <a:b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</a:b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(exposed to ISP)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1507" name="Picture 3" descr="last_logo-175x17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272" y="8726"/>
              <a:ext cx="296" cy="296"/>
            </a:xfrm>
            <a:prstGeom prst="rect">
              <a:avLst/>
            </a:prstGeom>
            <a:noFill/>
          </p:spPr>
        </p:pic>
        <p:pic>
          <p:nvPicPr>
            <p:cNvPr id="21506" name="Picture 2" descr="censored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289" y="11351"/>
              <a:ext cx="1489" cy="271"/>
            </a:xfrm>
            <a:prstGeom prst="rect">
              <a:avLst/>
            </a:prstGeom>
            <a:noFill/>
          </p:spPr>
        </p:pic>
      </p:grpSp>
      <p:sp>
        <p:nvSpPr>
          <p:cNvPr id="16" name="TextBox 15"/>
          <p:cNvSpPr txBox="1"/>
          <p:nvPr/>
        </p:nvSpPr>
        <p:spPr>
          <a:xfrm>
            <a:off x="304800" y="5715000"/>
            <a:ext cx="815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1"/>
            <a:r>
              <a:rPr lang="en-US" sz="2400" dirty="0" smtClean="0"/>
              <a:t>The PAC file is built based on the geo-location of the client </a:t>
            </a:r>
            <a:r>
              <a:rPr lang="en-US" sz="2400" dirty="0" smtClean="0"/>
              <a:t>retrieved </a:t>
            </a:r>
            <a:r>
              <a:rPr lang="en-US" sz="2400" dirty="0" smtClean="0"/>
              <a:t>through </a:t>
            </a:r>
            <a:r>
              <a:rPr lang="en-US" sz="2400" dirty="0" smtClean="0"/>
              <a:t>ip2location </a:t>
            </a:r>
            <a:r>
              <a:rPr lang="en-US" sz="2400" dirty="0" smtClean="0"/>
              <a:t>(paid service) with the IP as input</a:t>
            </a:r>
          </a:p>
          <a:p>
            <a:pPr rtl="1"/>
            <a:endParaRPr lang="en-US" sz="2400" dirty="0" smtClean="0"/>
          </a:p>
          <a:p>
            <a:pPr rtl="1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1852</TotalTime>
  <Words>839</Words>
  <Application>Microsoft Office PowerPoint</Application>
  <PresentationFormat>On-screen Show (4:3)</PresentationFormat>
  <Paragraphs>101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Crowdsourcing &amp; split-tunneling to map and circumvent URL filtering</vt:lpstr>
      <vt:lpstr>Two parallel tracks using Alkasir</vt:lpstr>
      <vt:lpstr>1) Mapping URL Filtering</vt:lpstr>
      <vt:lpstr>URL Submissions</vt:lpstr>
      <vt:lpstr>How to know if a URL is filtered  (assuming right IP address reached, i.e., no DNS tampering occurred)</vt:lpstr>
      <vt:lpstr>Example: Bahrain, same ISP</vt:lpstr>
      <vt:lpstr>Benefits of source-crowding</vt:lpstr>
      <vt:lpstr>2) Circumventing URL Filtering</vt:lpstr>
      <vt:lpstr>The split-tunneling approach</vt:lpstr>
      <vt:lpstr>Benefits of split-tunneling</vt:lpstr>
      <vt:lpstr>Slide 11</vt:lpstr>
      <vt:lpstr>Server data shows:  Filtering patterns corresponded to political developments</vt:lpstr>
      <vt:lpstr>Survey: Most widely used circumvention tools</vt:lpstr>
      <vt:lpstr>Survey: What is needed for better circumvention</vt:lpstr>
      <vt:lpstr>Future work and ambitions</vt:lpstr>
      <vt:lpstr>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Mapping &amp; Circumventing Website Censorship</dc:title>
  <dc:creator>Walid</dc:creator>
  <cp:lastModifiedBy>Walid</cp:lastModifiedBy>
  <cp:revision>27</cp:revision>
  <dcterms:created xsi:type="dcterms:W3CDTF">2013-03-14T08:27:48Z</dcterms:created>
  <dcterms:modified xsi:type="dcterms:W3CDTF">2014-05-08T21:48:44Z</dcterms:modified>
</cp:coreProperties>
</file>