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40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371" r:id="rId4"/>
    <p:sldId id="372" r:id="rId5"/>
    <p:sldId id="373" r:id="rId6"/>
    <p:sldId id="374" r:id="rId7"/>
    <p:sldId id="375" r:id="rId8"/>
    <p:sldId id="377" r:id="rId9"/>
    <p:sldId id="381" r:id="rId10"/>
    <p:sldId id="378" r:id="rId11"/>
    <p:sldId id="379" r:id="rId12"/>
    <p:sldId id="380" r:id="rId13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29A3FF"/>
    <a:srgbClr val="006699"/>
    <a:srgbClr val="003399"/>
    <a:srgbClr val="0033CC"/>
    <a:srgbClr val="0083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102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19A71B87-AEB4-4C91-AC1C-7E0F4A058266}" type="datetime1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80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0880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DFFAA424-73BE-42D6-BAF7-173F590D2C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985598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779FB3C9-E537-4018-860B-5635BCAB8673}" type="datetime1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984"/>
            <a:ext cx="5435600" cy="445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80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1" y="940880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4B354788-E5CA-4EF1-983C-A3E50810D49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935466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54788-E5CA-4EF1-983C-A3E50810D490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Times New Roman" pitchFamily="18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664333-6817-4ECF-826E-98AA52C9BDE4}" type="slidenum">
              <a:rPr lang="en-US" altLang="nb-NO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 dirty="0" smtClean="0">
              <a:latin typeface="Times New Roman" pitchFamily="18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7844DF-A337-4F94-83A3-36F944ABE83F}" type="slidenum">
              <a:rPr lang="nb-NO" altLang="nb-NO" smtClean="0"/>
              <a:pPr eaLnBrk="1" hangingPunct="1">
                <a:spcBef>
                  <a:spcPct val="0"/>
                </a:spcBef>
              </a:pPr>
              <a:t>2</a:t>
            </a:fld>
            <a:endParaRPr lang="nb-NO" alt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54788-E5CA-4EF1-983C-A3E50810D490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064795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54788-E5CA-4EF1-983C-A3E50810D490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107327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 dirty="0" smtClean="0">
              <a:latin typeface="Times New Roman" pitchFamily="18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2FF095-AFCC-460E-A2E4-3E711CB69BAC}" type="slidenum">
              <a:rPr lang="en-US" altLang="nb-NO" sz="1200" smtClean="0">
                <a:latin typeface="Times New Roman" pitchFamily="18" charset="0"/>
              </a:rPr>
              <a:pPr eaLnBrk="1" hangingPunct="1"/>
              <a:t>5</a:t>
            </a:fld>
            <a:endParaRPr lang="en-US" altLang="nb-NO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54788-E5CA-4EF1-983C-A3E50810D490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24207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843496-225B-47D4-8681-EF1350ABEE21}" type="slidenum">
              <a:rPr lang="nb-NO" altLang="nb-NO" smtClean="0"/>
              <a:pPr eaLnBrk="1" hangingPunct="1">
                <a:spcBef>
                  <a:spcPct val="0"/>
                </a:spcBef>
              </a:pPr>
              <a:t>7</a:t>
            </a:fld>
            <a:endParaRPr lang="nb-NO" altLang="nb-N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54788-E5CA-4EF1-983C-A3E50810D490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54788-E5CA-4EF1-983C-A3E50810D490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41159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362200"/>
            <a:ext cx="7315200" cy="6858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8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8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nb-NO" smtClean="0"/>
              <a:t>1</a:t>
            </a:r>
            <a:endParaRPr lang="nb-NO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8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1031" name="Picture 11" descr="JUS_IFP_A_EN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889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FAD1-2A96-42C8-B509-BB4EEB443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fonline.com/doi/full/10.1080/19331681.2013.87336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governance.org/wordpress/wp-content/uploads/igp-v6.pdf" TargetMode="External"/><Relationship Id="rId2" Type="http://schemas.openxmlformats.org/officeDocument/2006/relationships/hyperlink" Target="http://www.potaroo.net/papers/isoc/2005-07/ipv6siz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hw.dreamwidth.org/1650.html" TargetMode="External"/><Relationship Id="rId4" Type="http://schemas.openxmlformats.org/officeDocument/2006/relationships/hyperlink" Target="http://www.itu.int/dms_pub/itu-t/oth/3B/02/T3B020000020003PDFE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gov%202/mueller-v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gov%202/nro1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>
          <a:xfrm>
            <a:off x="0" y="3048000"/>
            <a:ext cx="9144000" cy="1893168"/>
          </a:xfrm>
          <a:solidFill>
            <a:schemeClr val="accent3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altLang="nb-NO" sz="3200" dirty="0" smtClean="0">
                <a:solidFill>
                  <a:srgbClr val="336699"/>
                </a:solidFill>
              </a:rPr>
              <a:t>Historical </a:t>
            </a:r>
            <a:r>
              <a:rPr lang="en-US" altLang="nb-NO" sz="3200" dirty="0">
                <a:solidFill>
                  <a:srgbClr val="336699"/>
                </a:solidFill>
              </a:rPr>
              <a:t>Institutionalism and the Quest of Developing Countries for an ITU-based IP Address </a:t>
            </a:r>
            <a:r>
              <a:rPr lang="en-US" altLang="nb-NO" sz="3200" dirty="0" smtClean="0">
                <a:solidFill>
                  <a:srgbClr val="336699"/>
                </a:solidFill>
              </a:rPr>
              <a:t>Allocation Regime </a:t>
            </a:r>
            <a:endParaRPr lang="nb-NO" altLang="nb-NO" sz="3200" dirty="0">
              <a:solidFill>
                <a:srgbClr val="336699"/>
              </a:solidFill>
            </a:endParaRPr>
          </a:p>
          <a:p>
            <a:pPr algn="ctr" eaLnBrk="1" hangingPunct="1"/>
            <a:endParaRPr lang="nb-NO" sz="2000" b="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nb-NO" sz="2000" b="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nb-NO" sz="2000" b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Samson Esayas, </a:t>
            </a:r>
            <a:r>
              <a:rPr lang="en-US" sz="2000" b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researcher at the Norwegian Research Center for Computers and Law (NRCCL)</a:t>
            </a:r>
            <a:endParaRPr lang="nb-NO" sz="2000" b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nb-NO" sz="2000" b="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nb-NO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940152" y="6309320"/>
            <a:ext cx="158417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itchFamily="34" charset="0"/>
                <a:ea typeface="ヒラギノ角ゴ Pro W3"/>
                <a:cs typeface="ヒラギノ角ゴ Pro W3"/>
              </a:rPr>
              <a:t>IGov2 project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Further reading?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accent3">
                  <a:lumMod val="95000"/>
                </a:schemeClr>
              </a:solidFill>
              <a:hlinkClick r:id="rId3"/>
            </a:endParaRPr>
          </a:p>
          <a:p>
            <a:pPr>
              <a:defRPr/>
            </a:pPr>
            <a:endParaRPr lang="en-US" dirty="0">
              <a:hlinkClick r:id="rId3"/>
            </a:endParaRPr>
          </a:p>
          <a:p>
            <a:pPr>
              <a:defRPr/>
            </a:pPr>
            <a:endParaRPr lang="en-US" dirty="0" smtClean="0">
              <a:hlinkClick r:id="rId3"/>
            </a:endParaRPr>
          </a:p>
          <a:p>
            <a:pPr>
              <a:defRPr/>
            </a:pPr>
            <a:endParaRPr lang="en-US" dirty="0">
              <a:hlinkClick r:id="rId3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hlinkClick r:id="rId3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hlinkClick r:id="rId3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hlinkClick r:id="rId3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www.tandfonline.com/doi/full/10.1080/19331681.2013.873362</a:t>
            </a:r>
            <a:r>
              <a:rPr lang="en-US" dirty="0">
                <a:hlinkClick r:id="rId3"/>
              </a:rPr>
              <a:t>#.</a:t>
            </a:r>
            <a:r>
              <a:rPr lang="en-US" dirty="0" smtClean="0">
                <a:hlinkClick r:id="rId3"/>
              </a:rPr>
              <a:t>U2NsGrSwF6M</a:t>
            </a:r>
            <a:r>
              <a:rPr lang="en-US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123" t="23283" r="29465" b="58206"/>
          <a:stretch>
            <a:fillRect/>
          </a:stretch>
        </p:blipFill>
        <p:spPr bwMode="auto">
          <a:xfrm>
            <a:off x="0" y="1772816"/>
            <a:ext cx="9144000" cy="337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952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331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altLang="nb-NO" sz="1400" dirty="0" smtClean="0">
                <a:solidFill>
                  <a:srgbClr val="003366"/>
                </a:solidFill>
              </a:rPr>
              <a:t>Hall , P,. and  Taylor, R. R . 1996.  “Political Science and the Three New Institutionalisms” 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Political Studies</a:t>
            </a:r>
            <a:r>
              <a:rPr lang="en-US" altLang="nb-NO" sz="1400" dirty="0" smtClean="0">
                <a:solidFill>
                  <a:srgbClr val="003366"/>
                </a:solidFill>
              </a:rPr>
              <a:t>, XLIV, 936-957. </a:t>
            </a:r>
          </a:p>
          <a:p>
            <a:r>
              <a:rPr lang="en-US" altLang="nb-NO" sz="1400" dirty="0" smtClean="0">
                <a:solidFill>
                  <a:srgbClr val="003366"/>
                </a:solidFill>
              </a:rPr>
              <a:t>Huston, G. 2005. “Just how big is IPv6? - or where did all those addresses go?” 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The ISP Column</a:t>
            </a:r>
            <a:r>
              <a:rPr lang="en-US" altLang="nb-NO" sz="1400" dirty="0" smtClean="0">
                <a:solidFill>
                  <a:srgbClr val="003366"/>
                </a:solidFill>
              </a:rPr>
              <a:t>, July, 2005. </a:t>
            </a:r>
            <a:r>
              <a:rPr lang="en-US" altLang="nb-NO" sz="1400" u="sng" dirty="0" smtClean="0">
                <a:solidFill>
                  <a:srgbClr val="003366"/>
                </a:solidFill>
                <a:hlinkClick r:id="rId2"/>
              </a:rPr>
              <a:t>http://www.potaroo.net/papers/isoc/2005-07/ipv6size.pdf</a:t>
            </a:r>
            <a:r>
              <a:rPr lang="en-US" altLang="nb-NO" sz="1400" dirty="0" smtClean="0">
                <a:solidFill>
                  <a:srgbClr val="003366"/>
                </a:solidFill>
              </a:rPr>
              <a:t>.</a:t>
            </a:r>
            <a:endParaRPr lang="nb-NO" altLang="nb-NO" sz="1400" dirty="0" smtClean="0">
              <a:solidFill>
                <a:srgbClr val="003366"/>
              </a:solidFill>
            </a:endParaRPr>
          </a:p>
          <a:p>
            <a:r>
              <a:rPr lang="en-US" altLang="nb-NO" sz="1400" dirty="0" smtClean="0">
                <a:solidFill>
                  <a:srgbClr val="003366"/>
                </a:solidFill>
              </a:rPr>
              <a:t>Mueller, M. 2005. “Competition in IP addressing: A Review of the Debate.”  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IGP Concept Paper. </a:t>
            </a:r>
            <a:r>
              <a:rPr lang="en-US" altLang="nb-NO" sz="1400" i="1" u="sng" dirty="0" smtClean="0">
                <a:solidFill>
                  <a:srgbClr val="003366"/>
                </a:solidFill>
                <a:hlinkClick r:id="rId3"/>
              </a:rPr>
              <a:t>http://www.internetgovernance.org/wordpress/wp-content/uploads/igp-v6.pdf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.</a:t>
            </a:r>
            <a:r>
              <a:rPr lang="en-US" altLang="nb-NO" sz="1400" dirty="0" smtClean="0">
                <a:solidFill>
                  <a:srgbClr val="003366"/>
                </a:solidFill>
              </a:rPr>
              <a:t> </a:t>
            </a:r>
          </a:p>
          <a:p>
            <a:r>
              <a:rPr lang="en-US" altLang="nb-NO" sz="1400" dirty="0" smtClean="0">
                <a:solidFill>
                  <a:srgbClr val="003366"/>
                </a:solidFill>
              </a:rPr>
              <a:t>Mueller, M. 2009. “Economic factors in the allocation of IP addresses.” 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Paper presented at Telecommunication Standardization Bureau (TSB)- ITU</a:t>
            </a:r>
            <a:r>
              <a:rPr lang="en-US" altLang="nb-NO" sz="1400" dirty="0" smtClean="0">
                <a:solidFill>
                  <a:srgbClr val="003366"/>
                </a:solidFill>
              </a:rPr>
              <a:t>, March 15-16, 2010, Geneva Switzerland </a:t>
            </a:r>
            <a:r>
              <a:rPr lang="en-US" altLang="nb-NO" sz="1400" u="sng" dirty="0" smtClean="0">
                <a:solidFill>
                  <a:srgbClr val="003366"/>
                </a:solidFill>
                <a:hlinkClick r:id="rId4"/>
              </a:rPr>
              <a:t>http://www.itu.int/dms_pub/itu-t/oth/3B/02/T3B020000020003PDFE.pdf</a:t>
            </a:r>
            <a:r>
              <a:rPr lang="en-US" altLang="nb-NO" sz="1400" dirty="0" smtClean="0">
                <a:solidFill>
                  <a:srgbClr val="003366"/>
                </a:solidFill>
              </a:rPr>
              <a:t>.</a:t>
            </a:r>
            <a:endParaRPr lang="nb-NO" altLang="nb-NO" sz="1400" dirty="0" smtClean="0">
              <a:solidFill>
                <a:srgbClr val="003366"/>
              </a:solidFill>
            </a:endParaRPr>
          </a:p>
          <a:p>
            <a:r>
              <a:rPr lang="en-US" altLang="nb-NO" sz="1400" dirty="0" err="1" smtClean="0">
                <a:solidFill>
                  <a:srgbClr val="003366"/>
                </a:solidFill>
              </a:rPr>
              <a:t>Meinrath</a:t>
            </a:r>
            <a:r>
              <a:rPr lang="en-US" altLang="nb-NO" sz="1400" dirty="0" smtClean="0">
                <a:solidFill>
                  <a:srgbClr val="003366"/>
                </a:solidFill>
              </a:rPr>
              <a:t>, S.D., </a:t>
            </a:r>
            <a:r>
              <a:rPr lang="en-US" altLang="nb-NO" sz="1400" dirty="0" err="1" smtClean="0">
                <a:solidFill>
                  <a:srgbClr val="003366"/>
                </a:solidFill>
              </a:rPr>
              <a:t>Losey</a:t>
            </a:r>
            <a:r>
              <a:rPr lang="en-US" altLang="nb-NO" sz="1400" dirty="0" smtClean="0">
                <a:solidFill>
                  <a:srgbClr val="003366"/>
                </a:solidFill>
              </a:rPr>
              <a:t>, J.W., and Pickard, V.W. 2011. “Digital Feudalism: Enclosures and Erasures from Digital Rights Management to the Digital Divide.” 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19 </a:t>
            </a:r>
            <a:r>
              <a:rPr lang="en-US" altLang="nb-NO" sz="1400" i="1" dirty="0" err="1" smtClean="0">
                <a:solidFill>
                  <a:srgbClr val="003366"/>
                </a:solidFill>
              </a:rPr>
              <a:t>CommLaw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 Conspectus 423, </a:t>
            </a:r>
            <a:r>
              <a:rPr lang="en-US" altLang="nb-NO" sz="1400" dirty="0" smtClean="0">
                <a:solidFill>
                  <a:srgbClr val="003366"/>
                </a:solidFill>
              </a:rPr>
              <a:t>1-46.</a:t>
            </a:r>
          </a:p>
          <a:p>
            <a:r>
              <a:rPr lang="en-US" altLang="nb-NO" sz="1400" dirty="0">
                <a:solidFill>
                  <a:srgbClr val="003366"/>
                </a:solidFill>
              </a:rPr>
              <a:t>NRO. 2004. “NRO response to ITU comments on the management of Internet protocol (IP) addresses.” NRO Document ID: NRO17. http://www.nro.net/wp-content/uploads/2004/11/nro17.pdf</a:t>
            </a:r>
            <a:endParaRPr lang="en-US" altLang="nb-NO" sz="1400" dirty="0" smtClean="0">
              <a:solidFill>
                <a:srgbClr val="003366"/>
              </a:solidFill>
            </a:endParaRPr>
          </a:p>
          <a:p>
            <a:r>
              <a:rPr lang="en-US" altLang="nb-NO" sz="1400" dirty="0">
                <a:solidFill>
                  <a:srgbClr val="003366"/>
                </a:solidFill>
              </a:rPr>
              <a:t>Peters, B.G (2nd </a:t>
            </a:r>
            <a:r>
              <a:rPr lang="en-US" altLang="nb-NO" sz="1400" dirty="0" err="1">
                <a:solidFill>
                  <a:srgbClr val="003366"/>
                </a:solidFill>
              </a:rPr>
              <a:t>eds</a:t>
            </a:r>
            <a:r>
              <a:rPr lang="en-US" altLang="nb-NO" sz="1400" dirty="0">
                <a:solidFill>
                  <a:srgbClr val="003366"/>
                </a:solidFill>
              </a:rPr>
              <a:t>). 2005. Institutional Theory in Political Science: the New Institutionalism. Hampshire: Ashford Color Press Ltd. </a:t>
            </a:r>
            <a:endParaRPr lang="en-US" altLang="nb-NO" sz="1400" dirty="0" smtClean="0">
              <a:solidFill>
                <a:srgbClr val="003366"/>
              </a:solidFill>
            </a:endParaRPr>
          </a:p>
          <a:p>
            <a:r>
              <a:rPr lang="en-US" altLang="nb-NO" sz="1400" dirty="0" err="1" smtClean="0">
                <a:solidFill>
                  <a:srgbClr val="003366"/>
                </a:solidFill>
              </a:rPr>
              <a:t>Steinmo</a:t>
            </a:r>
            <a:r>
              <a:rPr lang="en-US" altLang="nb-NO" sz="1400" dirty="0" smtClean="0">
                <a:solidFill>
                  <a:srgbClr val="003366"/>
                </a:solidFill>
              </a:rPr>
              <a:t>, S. 2008. “Historical Institutionalism.” In Della </a:t>
            </a:r>
            <a:r>
              <a:rPr lang="en-US" altLang="nb-NO" sz="1400" dirty="0" err="1" smtClean="0">
                <a:solidFill>
                  <a:srgbClr val="003366"/>
                </a:solidFill>
              </a:rPr>
              <a:t>Porta</a:t>
            </a:r>
            <a:r>
              <a:rPr lang="en-US" altLang="nb-NO" sz="1400" dirty="0" smtClean="0">
                <a:solidFill>
                  <a:srgbClr val="003366"/>
                </a:solidFill>
              </a:rPr>
              <a:t>, D. and Keating, M. (</a:t>
            </a:r>
            <a:r>
              <a:rPr lang="en-US" altLang="nb-NO" sz="1400" dirty="0" err="1" smtClean="0">
                <a:solidFill>
                  <a:srgbClr val="003366"/>
                </a:solidFill>
              </a:rPr>
              <a:t>eds</a:t>
            </a:r>
            <a:r>
              <a:rPr lang="en-US" altLang="nb-NO" sz="1400" dirty="0" smtClean="0">
                <a:solidFill>
                  <a:srgbClr val="003366"/>
                </a:solidFill>
              </a:rPr>
              <a:t>), </a:t>
            </a:r>
            <a:r>
              <a:rPr lang="en-US" altLang="nb-NO" sz="1400" i="1" dirty="0" err="1" smtClean="0">
                <a:solidFill>
                  <a:srgbClr val="003366"/>
                </a:solidFill>
              </a:rPr>
              <a:t>Apporaches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 and </a:t>
            </a:r>
            <a:r>
              <a:rPr lang="en-US" altLang="nb-NO" sz="1400" i="1" dirty="0" err="1" smtClean="0">
                <a:solidFill>
                  <a:srgbClr val="003366"/>
                </a:solidFill>
              </a:rPr>
              <a:t>Methodlologies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 in the Social </a:t>
            </a:r>
            <a:r>
              <a:rPr lang="en-US" altLang="nb-NO" sz="1400" i="1" dirty="0" err="1" smtClean="0">
                <a:solidFill>
                  <a:srgbClr val="003366"/>
                </a:solidFill>
              </a:rPr>
              <a:t>Sceince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: A Pluralist Perspective</a:t>
            </a:r>
            <a:r>
              <a:rPr lang="en-US" altLang="nb-NO" sz="1400" dirty="0" smtClean="0">
                <a:solidFill>
                  <a:srgbClr val="003366"/>
                </a:solidFill>
              </a:rPr>
              <a:t>. Cambridge University Press, 118-138.</a:t>
            </a:r>
            <a:endParaRPr lang="nb-NO" altLang="nb-NO" sz="1400" dirty="0" smtClean="0">
              <a:solidFill>
                <a:srgbClr val="003366"/>
              </a:solidFill>
            </a:endParaRPr>
          </a:p>
          <a:p>
            <a:r>
              <a:rPr lang="en-US" altLang="nb-NO" sz="1400" dirty="0" err="1" smtClean="0">
                <a:solidFill>
                  <a:srgbClr val="003366"/>
                </a:solidFill>
              </a:rPr>
              <a:t>Woodyatt</a:t>
            </a:r>
            <a:r>
              <a:rPr lang="en-US" altLang="nb-NO" sz="1400" dirty="0" smtClean="0">
                <a:solidFill>
                  <a:srgbClr val="003366"/>
                </a:solidFill>
              </a:rPr>
              <a:t>, J. 2011. “IPv6 doesn’t have as much address space as you think.” </a:t>
            </a:r>
            <a:r>
              <a:rPr lang="en-US" altLang="nb-NO" sz="1400" i="1" dirty="0" err="1" smtClean="0">
                <a:solidFill>
                  <a:srgbClr val="003366"/>
                </a:solidFill>
              </a:rPr>
              <a:t>Dreamwidth</a:t>
            </a:r>
            <a:r>
              <a:rPr lang="en-US" altLang="nb-NO" sz="1400" i="1" dirty="0" smtClean="0">
                <a:solidFill>
                  <a:srgbClr val="003366"/>
                </a:solidFill>
              </a:rPr>
              <a:t> Studious</a:t>
            </a:r>
            <a:r>
              <a:rPr lang="en-US" altLang="nb-NO" sz="1400" dirty="0" smtClean="0">
                <a:solidFill>
                  <a:srgbClr val="003366"/>
                </a:solidFill>
              </a:rPr>
              <a:t>, February 14, 2011.  </a:t>
            </a:r>
            <a:r>
              <a:rPr lang="en-US" altLang="nb-NO" sz="1400" u="sng" dirty="0" smtClean="0">
                <a:solidFill>
                  <a:srgbClr val="003366"/>
                </a:solidFill>
                <a:hlinkClick r:id="rId5"/>
              </a:rPr>
              <a:t>http://jhw.dreamwidth.org/1650.html</a:t>
            </a:r>
            <a:r>
              <a:rPr lang="en-US" altLang="nb-NO" sz="1400" dirty="0" smtClean="0">
                <a:solidFill>
                  <a:srgbClr val="003366"/>
                </a:solidFill>
              </a:rPr>
              <a:t>. </a:t>
            </a:r>
            <a:endParaRPr lang="nb-NO" altLang="nb-NO" sz="1400" dirty="0" smtClean="0">
              <a:solidFill>
                <a:srgbClr val="003366"/>
              </a:solidFill>
            </a:endParaRPr>
          </a:p>
          <a:p>
            <a:endParaRPr lang="en-US" altLang="nb-NO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435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  <a:ln>
            <a:noFill/>
          </a:ln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IPv4 depletion &amp; geographical imbalance</a:t>
            </a:r>
          </a:p>
        </p:txBody>
      </p:sp>
      <p:sp>
        <p:nvSpPr>
          <p:cNvPr id="40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95000"/>
            </a:schemeClr>
          </a:solidFill>
          <a:ln>
            <a:noFill/>
          </a:ln>
        </p:spPr>
        <p:txBody>
          <a:bodyPr/>
          <a:lstStyle/>
          <a:p>
            <a:r>
              <a:rPr lang="en-US" altLang="nb-NO" sz="2400" b="1" dirty="0" smtClean="0">
                <a:solidFill>
                  <a:srgbClr val="003366"/>
                </a:solidFill>
              </a:rPr>
              <a:t>Main reasons for depletion: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The Internet revolution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Initial allocation policies (first possession &amp; class-based systems)</a:t>
            </a:r>
          </a:p>
          <a:p>
            <a:pPr marL="457200" lvl="1" indent="0">
              <a:buNone/>
            </a:pPr>
            <a:endParaRPr lang="en-US" altLang="nb-NO" sz="2000" dirty="0" smtClean="0">
              <a:solidFill>
                <a:srgbClr val="003366"/>
              </a:solidFill>
            </a:endParaRPr>
          </a:p>
          <a:p>
            <a:r>
              <a:rPr lang="en-US" altLang="nb-NO" sz="2400" b="1" dirty="0" smtClean="0">
                <a:solidFill>
                  <a:srgbClr val="003366"/>
                </a:solidFill>
              </a:rPr>
              <a:t>Geographical imbalance in IPv4: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Global IP address allocation - “</a:t>
            </a:r>
            <a:r>
              <a:rPr lang="en-US" altLang="nb-NO" sz="2000" dirty="0" err="1" smtClean="0">
                <a:solidFill>
                  <a:srgbClr val="003366"/>
                </a:solidFill>
              </a:rPr>
              <a:t>Americentric</a:t>
            </a:r>
            <a:r>
              <a:rPr lang="en-US" altLang="nb-NO" sz="2000" dirty="0" smtClean="0">
                <a:solidFill>
                  <a:srgbClr val="003366"/>
                </a:solidFill>
              </a:rPr>
              <a:t>” 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63% went to Europe and North America (1/5 population)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  <a:hlinkClick r:id="rId3" action="ppaction://hlinkfile"/>
              </a:rPr>
              <a:t>Mueller (2005) </a:t>
            </a:r>
            <a:r>
              <a:rPr lang="en-US" altLang="nb-NO" sz="2000" dirty="0" smtClean="0">
                <a:solidFill>
                  <a:srgbClr val="003366"/>
                </a:solidFill>
              </a:rPr>
              <a:t>describes the imbalance as </a:t>
            </a:r>
            <a:r>
              <a:rPr lang="en-US" altLang="nb-NO" sz="2000" i="1" dirty="0" smtClean="0">
                <a:solidFill>
                  <a:srgbClr val="FF0000"/>
                </a:solidFill>
              </a:rPr>
              <a:t>“so severe as to be embarrassing”</a:t>
            </a:r>
            <a:r>
              <a:rPr lang="en-US" altLang="nb-NO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nb-NO" altLang="nb-NO" sz="2400" b="1" dirty="0" smtClean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en-US" altLang="nb-NO" dirty="0" smtClean="0"/>
          </a:p>
        </p:txBody>
      </p:sp>
    </p:spTree>
    <p:extLst>
      <p:ext uri="{BB962C8B-B14F-4D97-AF65-F5344CB8AC3E}">
        <p14:creationId xmlns="" xmlns:p14="http://schemas.microsoft.com/office/powerpoint/2010/main" val="8984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52128"/>
          </a:xfrm>
          <a:solidFill>
            <a:srgbClr val="336699"/>
          </a:solidFill>
          <a:ln>
            <a:noFill/>
          </a:ln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NRO acknowledges the imbalance but…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08504" cy="5085184"/>
          </a:xfrm>
          <a:solidFill>
            <a:schemeClr val="accent3">
              <a:lumMod val="95000"/>
            </a:schemeClr>
          </a:solidFill>
          <a:ln>
            <a:noFill/>
          </a:ln>
        </p:spPr>
        <p:txBody>
          <a:bodyPr/>
          <a:lstStyle/>
          <a:p>
            <a:pPr marL="457200" lvl="1" indent="0">
              <a:buFont typeface="Wingdings" pitchFamily="2" charset="2"/>
              <a:buNone/>
            </a:pPr>
            <a:r>
              <a:rPr lang="en-US" altLang="nb-NO" sz="2400" i="1" dirty="0" smtClean="0">
                <a:solidFill>
                  <a:srgbClr val="003366"/>
                </a:solidFill>
              </a:rPr>
              <a:t>This </a:t>
            </a:r>
            <a:r>
              <a:rPr lang="en-US" altLang="nb-NO" sz="2400" i="1" u="sng" dirty="0" smtClean="0">
                <a:solidFill>
                  <a:srgbClr val="C00000"/>
                </a:solidFill>
              </a:rPr>
              <a:t>enduring imbalance is not a result of the current principles</a:t>
            </a:r>
            <a:r>
              <a:rPr lang="en-US" altLang="nb-NO" sz="2400" i="1" dirty="0" smtClean="0">
                <a:solidFill>
                  <a:srgbClr val="C00000"/>
                </a:solidFill>
              </a:rPr>
              <a:t> </a:t>
            </a:r>
            <a:r>
              <a:rPr lang="en-US" altLang="nb-NO" sz="2400" i="1" dirty="0" smtClean="0">
                <a:solidFill>
                  <a:srgbClr val="003366"/>
                </a:solidFill>
              </a:rPr>
              <a:t>but rather a reflection that different allocation </a:t>
            </a:r>
            <a:r>
              <a:rPr lang="en-US" altLang="nb-NO" sz="2400" i="1" u="sng" dirty="0" smtClean="0">
                <a:solidFill>
                  <a:srgbClr val="003366"/>
                </a:solidFill>
              </a:rPr>
              <a:t>principles were in place in the past.</a:t>
            </a:r>
          </a:p>
          <a:p>
            <a:pPr marL="457200" lvl="1" indent="0">
              <a:buFont typeface="Wingdings" pitchFamily="2" charset="2"/>
              <a:buNone/>
            </a:pPr>
            <a:endParaRPr lang="en-US" altLang="nb-NO" sz="2400" i="1" dirty="0" smtClean="0">
              <a:solidFill>
                <a:srgbClr val="003366"/>
              </a:solidFill>
            </a:endParaRPr>
          </a:p>
          <a:p>
            <a:pPr marL="457200" lvl="1" indent="0">
              <a:buFont typeface="Wingdings" pitchFamily="2" charset="2"/>
              <a:buNone/>
            </a:pPr>
            <a:r>
              <a:rPr lang="en-US" altLang="nb-NO" sz="2400" i="1" dirty="0" smtClean="0">
                <a:solidFill>
                  <a:srgbClr val="003366"/>
                </a:solidFill>
              </a:rPr>
              <a:t>Today’s Regional Internet Registry system was proposed in 1992 specifically to address the administrative problems evident at that time, and is recognized widely as an </a:t>
            </a:r>
            <a:r>
              <a:rPr lang="en-US" altLang="nb-NO" sz="2400" i="1" u="sng" dirty="0" smtClean="0">
                <a:solidFill>
                  <a:srgbClr val="C00000"/>
                </a:solidFill>
              </a:rPr>
              <a:t>outstandingly successful solution</a:t>
            </a:r>
            <a:r>
              <a:rPr lang="en-US" altLang="nb-NO" sz="2400" u="sng" dirty="0" smtClean="0">
                <a:solidFill>
                  <a:srgbClr val="C00000"/>
                </a:solidFill>
              </a:rPr>
              <a:t>.</a:t>
            </a:r>
            <a:r>
              <a:rPr lang="en-US" altLang="nb-NO" sz="2400" u="sng" dirty="0" smtClean="0">
                <a:solidFill>
                  <a:srgbClr val="003366"/>
                </a:solidFill>
              </a:rPr>
              <a:t> </a:t>
            </a:r>
          </a:p>
          <a:p>
            <a:pPr marL="457200" lvl="1" indent="0">
              <a:buFont typeface="Wingdings" pitchFamily="2" charset="2"/>
              <a:buNone/>
            </a:pPr>
            <a:endParaRPr lang="en-US" altLang="nb-NO" u="sng" dirty="0" smtClean="0">
              <a:solidFill>
                <a:srgbClr val="003366"/>
              </a:solidFill>
            </a:endParaRPr>
          </a:p>
          <a:p>
            <a:pPr marL="457200" lvl="1" indent="0">
              <a:buFont typeface="Wingdings" pitchFamily="2" charset="2"/>
              <a:buNone/>
            </a:pPr>
            <a:r>
              <a:rPr lang="en-US" altLang="nb-NO" sz="2400" dirty="0" smtClean="0">
                <a:solidFill>
                  <a:srgbClr val="003366"/>
                </a:solidFill>
                <a:hlinkClick r:id="rId3" action="ppaction://hlinkfile"/>
              </a:rPr>
              <a:t>NRO (2004)</a:t>
            </a:r>
            <a:endParaRPr lang="en-US" altLang="nb-NO" sz="24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1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  <a:ln>
            <a:noFill/>
          </a:ln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Yet concerns of imbalance persist 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altLang="nb-NO" sz="2400" b="1" dirty="0" smtClean="0">
                <a:solidFill>
                  <a:srgbClr val="003366"/>
                </a:solidFill>
              </a:rPr>
              <a:t>Background Report of WGIG: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“…. </a:t>
            </a:r>
            <a:r>
              <a:rPr lang="en-US" altLang="nb-NO" sz="2000" i="1" dirty="0" smtClean="0">
                <a:solidFill>
                  <a:srgbClr val="003366"/>
                </a:solidFill>
              </a:rPr>
              <a:t>a review of the current numbering management is required to </a:t>
            </a:r>
            <a:r>
              <a:rPr lang="en-US" altLang="nb-NO" sz="2000" i="1" u="sng" dirty="0" smtClean="0">
                <a:solidFill>
                  <a:srgbClr val="C00000"/>
                </a:solidFill>
              </a:rPr>
              <a:t>ensure equitable distribution of resources and access for all into the future</a:t>
            </a:r>
            <a:r>
              <a:rPr lang="en-US" altLang="nb-NO" sz="2000" i="1" dirty="0" smtClean="0">
                <a:solidFill>
                  <a:srgbClr val="003366"/>
                </a:solidFill>
              </a:rPr>
              <a:t>.” </a:t>
            </a:r>
            <a:r>
              <a:rPr lang="en-US" altLang="nb-NO" sz="2000" dirty="0" smtClean="0">
                <a:solidFill>
                  <a:srgbClr val="003366"/>
                </a:solidFill>
              </a:rPr>
              <a:t>(</a:t>
            </a:r>
            <a:r>
              <a:rPr lang="en-US" altLang="nb-NO" sz="2000" dirty="0" err="1" smtClean="0">
                <a:solidFill>
                  <a:srgbClr val="003366"/>
                </a:solidFill>
              </a:rPr>
              <a:t>para</a:t>
            </a:r>
            <a:r>
              <a:rPr lang="en-US" altLang="nb-NO" sz="2000" dirty="0" smtClean="0">
                <a:solidFill>
                  <a:srgbClr val="003366"/>
                </a:solidFill>
              </a:rPr>
              <a:t> 85)</a:t>
            </a:r>
            <a:endParaRPr lang="nb-NO" altLang="nb-NO" sz="2000" dirty="0" smtClean="0">
              <a:solidFill>
                <a:srgbClr val="003366"/>
              </a:solidFill>
            </a:endParaRPr>
          </a:p>
          <a:p>
            <a:r>
              <a:rPr lang="en-US" altLang="nb-NO" sz="2400" b="1" dirty="0" smtClean="0">
                <a:solidFill>
                  <a:srgbClr val="003366"/>
                </a:solidFill>
              </a:rPr>
              <a:t>Recommendations of WGIG:</a:t>
            </a:r>
            <a:r>
              <a:rPr lang="en-US" altLang="nb-NO" sz="2000" i="1" dirty="0" smtClean="0">
                <a:solidFill>
                  <a:srgbClr val="003366"/>
                </a:solidFill>
              </a:rPr>
              <a:t> </a:t>
            </a:r>
            <a:endParaRPr lang="nb-NO" altLang="nb-NO" sz="2000" dirty="0" smtClean="0">
              <a:solidFill>
                <a:srgbClr val="003366"/>
              </a:solidFill>
            </a:endParaRPr>
          </a:p>
          <a:p>
            <a:pPr lvl="1"/>
            <a:r>
              <a:rPr lang="en-US" altLang="nb-NO" sz="2000" i="1" dirty="0" smtClean="0">
                <a:solidFill>
                  <a:srgbClr val="003366"/>
                </a:solidFill>
              </a:rPr>
              <a:t>The transition to IPv6 should ensure that allocation policies for IP addresses </a:t>
            </a:r>
            <a:r>
              <a:rPr lang="en-US" altLang="nb-NO" sz="2000" i="1" u="sng" dirty="0" smtClean="0">
                <a:solidFill>
                  <a:srgbClr val="C00000"/>
                </a:solidFill>
              </a:rPr>
              <a:t>provide equitable access to resources</a:t>
            </a:r>
            <a:r>
              <a:rPr lang="en-US" altLang="nb-NO" sz="2000" i="1" dirty="0" smtClean="0">
                <a:solidFill>
                  <a:srgbClr val="C00000"/>
                </a:solidFill>
              </a:rPr>
              <a:t> </a:t>
            </a:r>
            <a:r>
              <a:rPr lang="en-US" altLang="nb-NO" sz="2000" i="1" dirty="0" smtClean="0">
                <a:solidFill>
                  <a:srgbClr val="003366"/>
                </a:solidFill>
              </a:rPr>
              <a:t>(</a:t>
            </a:r>
            <a:r>
              <a:rPr lang="en-US" altLang="nb-NO" sz="2000" i="1" dirty="0" err="1" smtClean="0">
                <a:solidFill>
                  <a:srgbClr val="003366"/>
                </a:solidFill>
              </a:rPr>
              <a:t>para</a:t>
            </a:r>
            <a:r>
              <a:rPr lang="en-US" altLang="nb-NO" sz="2000" i="1" dirty="0" smtClean="0">
                <a:solidFill>
                  <a:srgbClr val="003366"/>
                </a:solidFill>
              </a:rPr>
              <a:t> 77).</a:t>
            </a:r>
          </a:p>
          <a:p>
            <a:r>
              <a:rPr lang="en-US" altLang="nb-NO" sz="2400" b="1" dirty="0" smtClean="0">
                <a:solidFill>
                  <a:srgbClr val="003366"/>
                </a:solidFill>
              </a:rPr>
              <a:t>Concrete policy proposals</a:t>
            </a:r>
          </a:p>
          <a:p>
            <a:endParaRPr lang="en-US" altLang="nb-NO" sz="2400" b="1" dirty="0" smtClean="0">
              <a:solidFill>
                <a:srgbClr val="003366"/>
              </a:solidFill>
            </a:endParaRPr>
          </a:p>
          <a:p>
            <a:r>
              <a:rPr lang="en-US" altLang="nb-NO" sz="2400" b="1" dirty="0" smtClean="0">
                <a:solidFill>
                  <a:srgbClr val="003366"/>
                </a:solidFill>
              </a:rPr>
              <a:t>What is the rational for such concerns and initiatives? </a:t>
            </a:r>
          </a:p>
        </p:txBody>
      </p:sp>
    </p:spTree>
    <p:extLst>
      <p:ext uri="{BB962C8B-B14F-4D97-AF65-F5344CB8AC3E}">
        <p14:creationId xmlns="" xmlns:p14="http://schemas.microsoft.com/office/powerpoint/2010/main" val="29958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altLang="nb-NO" dirty="0">
                <a:solidFill>
                  <a:schemeClr val="bg1"/>
                </a:solidFill>
              </a:rPr>
              <a:t>Historical </a:t>
            </a:r>
            <a:r>
              <a:rPr lang="en-US" altLang="nb-NO" dirty="0" smtClean="0">
                <a:solidFill>
                  <a:schemeClr val="bg1"/>
                </a:solidFill>
              </a:rPr>
              <a:t>institutionalism (HI)</a:t>
            </a:r>
          </a:p>
        </p:txBody>
      </p:sp>
      <p:sp>
        <p:nvSpPr>
          <p:cNvPr id="717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2188" y="1772816"/>
            <a:ext cx="9144000" cy="5085184"/>
          </a:xfrm>
          <a:solidFill>
            <a:schemeClr val="accent3">
              <a:lumMod val="9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 altLang="nb-NO" sz="2400" b="1" dirty="0" smtClean="0">
                <a:solidFill>
                  <a:srgbClr val="003366"/>
                </a:solidFill>
              </a:rPr>
              <a:t>Continuity of initial policies</a:t>
            </a:r>
            <a:endParaRPr lang="en-US" altLang="nb-NO" sz="2000" i="1" dirty="0">
              <a:solidFill>
                <a:srgbClr val="003366"/>
              </a:solidFill>
            </a:endParaRPr>
          </a:p>
          <a:p>
            <a:pPr marL="857250" lvl="2" indent="0">
              <a:buFont typeface="Wingdings" pitchFamily="2" charset="2"/>
              <a:buNone/>
              <a:defRPr/>
            </a:pPr>
            <a:r>
              <a:rPr lang="en-US" altLang="nb-NO" i="1" dirty="0">
                <a:solidFill>
                  <a:srgbClr val="003366"/>
                </a:solidFill>
              </a:rPr>
              <a:t>“Policy choices made when an institution is being formed or when a policy is initiated, will have a continuing and largely determinate influence over the policy far into the future.” (Peters, 2005). </a:t>
            </a:r>
            <a:endParaRPr lang="en-US" altLang="nb-NO" b="1" dirty="0">
              <a:solidFill>
                <a:srgbClr val="003366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3366"/>
                </a:solidFill>
              </a:rPr>
              <a:t>Path dependency</a:t>
            </a:r>
            <a:endParaRPr lang="en-US" sz="2400" b="1" dirty="0">
              <a:solidFill>
                <a:srgbClr val="003366"/>
              </a:solidFill>
            </a:endParaRPr>
          </a:p>
          <a:p>
            <a:pPr lvl="1">
              <a:defRPr/>
            </a:pPr>
            <a:r>
              <a:rPr lang="en-US" altLang="nb-NO" dirty="0">
                <a:solidFill>
                  <a:srgbClr val="003366"/>
                </a:solidFill>
              </a:rPr>
              <a:t>Persistence nature of initial policies </a:t>
            </a:r>
            <a:r>
              <a:rPr lang="en-US" altLang="nb-NO" dirty="0" smtClean="0">
                <a:solidFill>
                  <a:srgbClr val="003366"/>
                </a:solidFill>
              </a:rPr>
              <a:t>that push </a:t>
            </a:r>
            <a:r>
              <a:rPr lang="en-US" altLang="nb-NO" dirty="0">
                <a:solidFill>
                  <a:srgbClr val="003366"/>
                </a:solidFill>
              </a:rPr>
              <a:t>subsequent choices along a set of “paths” (Hall and Taylor, 1996)</a:t>
            </a:r>
          </a:p>
          <a:p>
            <a:pPr>
              <a:defRPr/>
            </a:pPr>
            <a:endParaRPr lang="en-US" altLang="nb-NO" sz="2400" b="1" dirty="0" smtClean="0">
              <a:solidFill>
                <a:srgbClr val="003366"/>
              </a:solidFill>
            </a:endParaRPr>
          </a:p>
          <a:p>
            <a:pPr marL="400050">
              <a:defRPr/>
            </a:pPr>
            <a:r>
              <a:rPr lang="en-US" altLang="nb-NO" sz="2400" b="1" dirty="0" smtClean="0">
                <a:solidFill>
                  <a:srgbClr val="003366"/>
                </a:solidFill>
              </a:rPr>
              <a:t>How?</a:t>
            </a:r>
          </a:p>
          <a:p>
            <a:pPr marL="914400" lvl="3" indent="0">
              <a:buSzPct val="110000"/>
              <a:buFont typeface="Wingdings" pitchFamily="2" charset="2"/>
              <a:buNone/>
              <a:defRPr/>
            </a:pPr>
            <a:r>
              <a:rPr lang="en-US" altLang="nb-NO" sz="2000" dirty="0" smtClean="0">
                <a:solidFill>
                  <a:srgbClr val="003366"/>
                </a:solidFill>
              </a:rPr>
              <a:t>“</a:t>
            </a:r>
            <a:r>
              <a:rPr lang="en-US" altLang="nb-NO" sz="2000" i="1" dirty="0" smtClean="0">
                <a:solidFill>
                  <a:srgbClr val="003366"/>
                </a:solidFill>
              </a:rPr>
              <a:t>by encouraging societal forces to organize along some lines rather than others, to adopt particular identities…” (Hall and Taylor, 1996)</a:t>
            </a:r>
          </a:p>
          <a:p>
            <a:pPr marL="914400" lvl="3" indent="0">
              <a:buSzPct val="110000"/>
              <a:buFont typeface="Wingdings" pitchFamily="2" charset="2"/>
              <a:buNone/>
              <a:defRPr/>
            </a:pPr>
            <a:r>
              <a:rPr lang="en-US" altLang="nb-NO" sz="2000" i="1" dirty="0" smtClean="0">
                <a:solidFill>
                  <a:srgbClr val="003366"/>
                </a:solidFill>
              </a:rPr>
              <a:t> </a:t>
            </a:r>
            <a:endParaRPr lang="en-US" altLang="nb-NO" sz="2000" dirty="0" smtClean="0"/>
          </a:p>
          <a:p>
            <a:pPr marL="857250" lvl="2" indent="0">
              <a:buFont typeface="Wingdings" pitchFamily="2" charset="2"/>
              <a:buNone/>
              <a:defRPr/>
            </a:pPr>
            <a:endParaRPr lang="en-US" altLang="nb-NO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5535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64096"/>
          </a:xfrm>
          <a:solidFill>
            <a:srgbClr val="336699"/>
          </a:solidFill>
        </p:spPr>
        <p:txBody>
          <a:bodyPr/>
          <a:lstStyle/>
          <a:p>
            <a:r>
              <a:rPr lang="en-US" altLang="nb-NO" sz="3000" dirty="0" smtClean="0">
                <a:solidFill>
                  <a:schemeClr val="bg1"/>
                </a:solidFill>
              </a:rPr>
              <a:t>Historical institutionalism &amp; IP address allocation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nb-NO" sz="2400" b="1" dirty="0" smtClean="0">
                <a:solidFill>
                  <a:srgbClr val="003366"/>
                </a:solidFill>
              </a:rPr>
              <a:t>What influence might the initial policies have?</a:t>
            </a:r>
          </a:p>
          <a:p>
            <a:pPr lvl="1">
              <a:defRPr/>
            </a:pPr>
            <a:r>
              <a:rPr lang="en-US" altLang="nb-NO" sz="2000" dirty="0">
                <a:solidFill>
                  <a:srgbClr val="003366"/>
                </a:solidFill>
              </a:rPr>
              <a:t>B</a:t>
            </a:r>
            <a:r>
              <a:rPr lang="en-US" altLang="nb-NO" sz="2000" dirty="0" smtClean="0">
                <a:solidFill>
                  <a:srgbClr val="003366"/>
                </a:solidFill>
              </a:rPr>
              <a:t>enefits of control over IP address resource </a:t>
            </a:r>
            <a:endParaRPr lang="en-US" altLang="nb-NO" sz="2000" dirty="0">
              <a:solidFill>
                <a:srgbClr val="003366"/>
              </a:solidFill>
            </a:endParaRPr>
          </a:p>
          <a:p>
            <a:pPr lvl="1">
              <a:defRPr/>
            </a:pPr>
            <a:r>
              <a:rPr lang="en-US" altLang="nb-NO" sz="2000" dirty="0" smtClean="0">
                <a:solidFill>
                  <a:srgbClr val="003366"/>
                </a:solidFill>
              </a:rPr>
              <a:t>Limitations of the regime regarding unused address reclamation</a:t>
            </a:r>
          </a:p>
          <a:p>
            <a:pPr lvl="1">
              <a:defRPr/>
            </a:pPr>
            <a:r>
              <a:rPr lang="en-US" altLang="nb-NO" sz="2000" dirty="0" smtClean="0">
                <a:solidFill>
                  <a:srgbClr val="003366"/>
                </a:solidFill>
              </a:rPr>
              <a:t>Monetizing unused IPv4 addresses in the market</a:t>
            </a:r>
          </a:p>
          <a:p>
            <a:pPr marL="914400" lvl="2" indent="0">
              <a:buNone/>
              <a:defRPr/>
            </a:pPr>
            <a:endParaRPr lang="en-US" altLang="nb-NO" sz="1600" dirty="0" smtClean="0">
              <a:solidFill>
                <a:srgbClr val="003366"/>
              </a:solidFill>
            </a:endParaRPr>
          </a:p>
          <a:p>
            <a:pPr>
              <a:defRPr/>
            </a:pPr>
            <a:r>
              <a:rPr lang="en-US" altLang="nb-NO" sz="2400" b="1" dirty="0" smtClean="0">
                <a:solidFill>
                  <a:srgbClr val="003366"/>
                </a:solidFill>
              </a:rPr>
              <a:t>Path dependency</a:t>
            </a:r>
          </a:p>
          <a:p>
            <a:pPr lvl="1">
              <a:defRPr/>
            </a:pPr>
            <a:r>
              <a:rPr lang="en-US" altLang="nb-NO" sz="2000" dirty="0" smtClean="0">
                <a:solidFill>
                  <a:srgbClr val="003366"/>
                </a:solidFill>
              </a:rPr>
              <a:t>“Structural </a:t>
            </a:r>
            <a:r>
              <a:rPr lang="en-US" altLang="nb-NO" sz="2000" dirty="0">
                <a:solidFill>
                  <a:srgbClr val="003366"/>
                </a:solidFill>
              </a:rPr>
              <a:t>similarities </a:t>
            </a:r>
            <a:r>
              <a:rPr lang="en-US" altLang="nb-NO" sz="2000" dirty="0" smtClean="0">
                <a:solidFill>
                  <a:srgbClr val="003366"/>
                </a:solidFill>
              </a:rPr>
              <a:t>between class-based </a:t>
            </a:r>
            <a:r>
              <a:rPr lang="en-US" altLang="nb-NO" sz="2000" dirty="0">
                <a:solidFill>
                  <a:srgbClr val="003366"/>
                </a:solidFill>
              </a:rPr>
              <a:t>allocations and the IPv6 recommendations of the </a:t>
            </a:r>
            <a:r>
              <a:rPr lang="en-US" altLang="nb-NO" sz="2000" dirty="0" smtClean="0">
                <a:solidFill>
                  <a:srgbClr val="003366"/>
                </a:solidFill>
              </a:rPr>
              <a:t>IETF.” </a:t>
            </a:r>
            <a:r>
              <a:rPr lang="en-US" altLang="nb-NO" sz="2000" dirty="0">
                <a:solidFill>
                  <a:srgbClr val="003366"/>
                </a:solidFill>
              </a:rPr>
              <a:t>(</a:t>
            </a:r>
            <a:r>
              <a:rPr lang="en-US" altLang="nb-NO" sz="2000" dirty="0" smtClean="0">
                <a:solidFill>
                  <a:srgbClr val="003366"/>
                </a:solidFill>
              </a:rPr>
              <a:t>Mueller 2009)</a:t>
            </a:r>
          </a:p>
          <a:p>
            <a:pPr lvl="1">
              <a:defRPr/>
            </a:pPr>
            <a:r>
              <a:rPr lang="en-US" altLang="nb-NO" sz="2000" dirty="0" smtClean="0">
                <a:solidFill>
                  <a:srgbClr val="003366"/>
                </a:solidFill>
              </a:rPr>
              <a:t>“From </a:t>
            </a:r>
            <a:r>
              <a:rPr lang="en-US" altLang="nb-NO" sz="2000" dirty="0">
                <a:solidFill>
                  <a:srgbClr val="003366"/>
                </a:solidFill>
              </a:rPr>
              <a:t>a public policy perspective, there is a risk to create, yet again, an early adopter reward and a corresponding late adopter set of barriers and penalties” (Huston 2005</a:t>
            </a:r>
            <a:r>
              <a:rPr lang="en-US" altLang="nb-NO" sz="2000" dirty="0" smtClean="0">
                <a:solidFill>
                  <a:srgbClr val="003366"/>
                </a:solidFill>
              </a:rPr>
              <a:t>)</a:t>
            </a:r>
          </a:p>
          <a:p>
            <a:pPr>
              <a:defRPr/>
            </a:pPr>
            <a:r>
              <a:rPr lang="en-US" altLang="nb-NO" sz="2400" b="1" dirty="0" smtClean="0">
                <a:solidFill>
                  <a:srgbClr val="003366"/>
                </a:solidFill>
              </a:rPr>
              <a:t>History is not a chain of independent events (</a:t>
            </a:r>
            <a:r>
              <a:rPr lang="en-US" sz="2400" b="1" dirty="0" err="1" smtClean="0">
                <a:solidFill>
                  <a:srgbClr val="003366"/>
                </a:solidFill>
              </a:rPr>
              <a:t>Steinmo</a:t>
            </a:r>
            <a:r>
              <a:rPr lang="en-US" sz="2400" b="1" dirty="0" smtClean="0">
                <a:solidFill>
                  <a:srgbClr val="003366"/>
                </a:solidFill>
              </a:rPr>
              <a:t> 2008)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3366"/>
                </a:solidFill>
              </a:rPr>
              <a:t>NRO – the imbalance is the problem of past policies</a:t>
            </a:r>
          </a:p>
          <a:p>
            <a:pPr lvl="1">
              <a:defRPr/>
            </a:pPr>
            <a:endParaRPr lang="en-US" altLang="nb-NO" sz="2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74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  <a:ln>
            <a:noFill/>
          </a:ln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How is change effected in HI?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altLang="nb-NO" sz="2400" b="1" dirty="0" smtClean="0">
                <a:solidFill>
                  <a:srgbClr val="003366"/>
                </a:solidFill>
              </a:rPr>
              <a:t>Change in ‘idea’ – not </a:t>
            </a:r>
            <a:r>
              <a:rPr lang="en-US" sz="2400" b="1" dirty="0" smtClean="0">
                <a:solidFill>
                  <a:srgbClr val="003366"/>
                </a:solidFill>
              </a:rPr>
              <a:t>the entities </a:t>
            </a:r>
            <a:r>
              <a:rPr lang="en-US" sz="2400" b="1" i="1" dirty="0" smtClean="0">
                <a:solidFill>
                  <a:srgbClr val="003366"/>
                </a:solidFill>
              </a:rPr>
              <a:t>per se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HI does not necessarily justify an ITU-based regime</a:t>
            </a:r>
            <a:endParaRPr lang="en-US" altLang="nb-NO" sz="2000" b="1" dirty="0" smtClean="0">
              <a:solidFill>
                <a:srgbClr val="003366"/>
              </a:solidFill>
            </a:endParaRPr>
          </a:p>
          <a:p>
            <a:pPr lvl="2">
              <a:buNone/>
            </a:pPr>
            <a:endParaRPr lang="en-US" altLang="nb-NO" sz="2000" dirty="0" smtClean="0">
              <a:solidFill>
                <a:srgbClr val="003366"/>
              </a:solidFill>
            </a:endParaRPr>
          </a:p>
          <a:p>
            <a:r>
              <a:rPr lang="en-US" altLang="nb-NO" sz="2400" b="1" dirty="0" smtClean="0">
                <a:solidFill>
                  <a:srgbClr val="003366"/>
                </a:solidFill>
              </a:rPr>
              <a:t>What can be done?</a:t>
            </a:r>
            <a:endParaRPr lang="en-US" altLang="nb-NO" sz="2400" b="1" dirty="0">
              <a:solidFill>
                <a:srgbClr val="003366"/>
              </a:solidFill>
            </a:endParaRPr>
          </a:p>
          <a:p>
            <a:pPr lvl="1"/>
            <a:r>
              <a:rPr lang="en-US" altLang="nb-NO" sz="2000" dirty="0">
                <a:solidFill>
                  <a:srgbClr val="003366"/>
                </a:solidFill>
              </a:rPr>
              <a:t>Distribution of certain size at regular time intervals atop of the current system? </a:t>
            </a:r>
          </a:p>
          <a:p>
            <a:pPr lvl="1"/>
            <a:r>
              <a:rPr lang="en-US" altLang="nb-NO" sz="2000" dirty="0" smtClean="0">
                <a:solidFill>
                  <a:srgbClr val="003366"/>
                </a:solidFill>
              </a:rPr>
              <a:t>First, IANA </a:t>
            </a:r>
            <a:r>
              <a:rPr lang="en-US" altLang="nb-NO" sz="2000" dirty="0">
                <a:solidFill>
                  <a:srgbClr val="003366"/>
                </a:solidFill>
              </a:rPr>
              <a:t>- RIR with the possibility to be extend to </a:t>
            </a:r>
            <a:r>
              <a:rPr lang="en-US" altLang="nb-NO" sz="2000" dirty="0" smtClean="0">
                <a:solidFill>
                  <a:srgbClr val="003366"/>
                </a:solidFill>
              </a:rPr>
              <a:t>the RIR </a:t>
            </a:r>
            <a:r>
              <a:rPr lang="en-US" altLang="nb-NO" sz="2000" dirty="0">
                <a:solidFill>
                  <a:srgbClr val="003366"/>
                </a:solidFill>
              </a:rPr>
              <a:t>level</a:t>
            </a:r>
          </a:p>
          <a:p>
            <a:endParaRPr lang="en-US" altLang="nb-NO" sz="2000" dirty="0" smtClean="0"/>
          </a:p>
          <a:p>
            <a:endParaRPr lang="en-US" altLang="nb-NO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9162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692696"/>
            <a:ext cx="7556698" cy="574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  <a:solidFill>
            <a:srgbClr val="336699"/>
          </a:solidFill>
        </p:spPr>
        <p:txBody>
          <a:bodyPr/>
          <a:lstStyle/>
          <a:p>
            <a:r>
              <a:rPr lang="en-US" altLang="nb-NO" dirty="0" smtClean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126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r>
              <a:rPr lang="en-US" altLang="nb-NO" sz="2400" dirty="0" smtClean="0">
                <a:solidFill>
                  <a:srgbClr val="003366"/>
                </a:solidFill>
              </a:rPr>
              <a:t>HI justifies concerns but not necessarily a change to an ITU-based regime.</a:t>
            </a:r>
          </a:p>
          <a:p>
            <a:r>
              <a:rPr lang="en-US" altLang="nb-NO" sz="2400" dirty="0" smtClean="0">
                <a:solidFill>
                  <a:srgbClr val="003366"/>
                </a:solidFill>
              </a:rPr>
              <a:t>NRO’s claim regarding the RIR’s success overlooks the interdependence of events in history.</a:t>
            </a:r>
          </a:p>
          <a:p>
            <a:r>
              <a:rPr lang="en-US" altLang="nb-NO" sz="2400" dirty="0" smtClean="0">
                <a:solidFill>
                  <a:srgbClr val="003366"/>
                </a:solidFill>
              </a:rPr>
              <a:t>Embracing the concerns sends strong political message.</a:t>
            </a:r>
          </a:p>
          <a:p>
            <a:r>
              <a:rPr lang="en-US" altLang="nb-NO" sz="2400" dirty="0" smtClean="0">
                <a:solidFill>
                  <a:srgbClr val="003366"/>
                </a:solidFill>
              </a:rPr>
              <a:t>Size of IPv6 offers the required flexibility to experiment with alternative policy ideas within the existing regime. </a:t>
            </a:r>
          </a:p>
        </p:txBody>
      </p:sp>
    </p:spTree>
    <p:extLst>
      <p:ext uri="{BB962C8B-B14F-4D97-AF65-F5344CB8AC3E}">
        <p14:creationId xmlns="" xmlns:p14="http://schemas.microsoft.com/office/powerpoint/2010/main" val="7182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s-ifp-1-e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jus-ifp-1-eng</Template>
  <TotalTime>8875</TotalTime>
  <Words>881</Words>
  <Application>Microsoft Office PowerPoint</Application>
  <PresentationFormat>On-screen Show (4:3)</PresentationFormat>
  <Paragraphs>89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jus-ifp-1-eng</vt:lpstr>
      <vt:lpstr>Custom Design</vt:lpstr>
      <vt:lpstr>Slide 1</vt:lpstr>
      <vt:lpstr>IPv4 depletion &amp; geographical imbalance</vt:lpstr>
      <vt:lpstr>NRO acknowledges the imbalance but…</vt:lpstr>
      <vt:lpstr>Yet concerns of imbalance persist </vt:lpstr>
      <vt:lpstr>Historical institutionalism (HI)</vt:lpstr>
      <vt:lpstr>Historical institutionalism &amp; IP address allocation</vt:lpstr>
      <vt:lpstr>How is change effected in HI?</vt:lpstr>
      <vt:lpstr>Slide 8</vt:lpstr>
      <vt:lpstr>Conclusion</vt:lpstr>
      <vt:lpstr>Further reading?</vt:lpstr>
      <vt:lpstr>References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Risk Management and Compliance Checking</dc:title>
  <dc:creator>samsonye</dc:creator>
  <cp:lastModifiedBy>samson</cp:lastModifiedBy>
  <cp:revision>586</cp:revision>
  <dcterms:created xsi:type="dcterms:W3CDTF">2013-10-25T14:25:28Z</dcterms:created>
  <dcterms:modified xsi:type="dcterms:W3CDTF">2014-05-14T13:37:57Z</dcterms:modified>
</cp:coreProperties>
</file>