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6" r:id="rId2"/>
  </p:sldMasterIdLst>
  <p:notesMasterIdLst>
    <p:notesMasterId r:id="rId16"/>
  </p:notesMasterIdLst>
  <p:sldIdLst>
    <p:sldId id="295" r:id="rId3"/>
    <p:sldId id="301" r:id="rId4"/>
    <p:sldId id="303" r:id="rId5"/>
    <p:sldId id="304" r:id="rId6"/>
    <p:sldId id="313" r:id="rId7"/>
    <p:sldId id="302" r:id="rId8"/>
    <p:sldId id="305" r:id="rId9"/>
    <p:sldId id="306" r:id="rId10"/>
    <p:sldId id="311" r:id="rId11"/>
    <p:sldId id="308" r:id="rId12"/>
    <p:sldId id="310" r:id="rId13"/>
    <p:sldId id="312" r:id="rId14"/>
    <p:sldId id="314" r:id="rId15"/>
  </p:sldIdLst>
  <p:sldSz cx="9144000" cy="5143500" type="screen16x9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gnar Anfin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93C0F9"/>
    <a:srgbClr val="90EE90"/>
    <a:srgbClr val="E4E4E4"/>
    <a:srgbClr val="595959"/>
    <a:srgbClr val="D7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uthevingsfarg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ys stil 2 - uthevingsfar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Mørk stil 2 - uthevingsfarge 1 / uthevingsfar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Mørk stil 1 - uthevingsfarg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Mørk stil 1 - uthevingsfarg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iddels stil 3 - uthevingsfar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ddels stil 2 - uthevingsfar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ys stil 3 - uthevingsfar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Mørk stil 1 - uthevingsfarg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147" autoAdjust="0"/>
  </p:normalViewPr>
  <p:slideViewPr>
    <p:cSldViewPr snapToGrid="0" snapToObjects="1">
      <p:cViewPr varScale="1">
        <p:scale>
          <a:sx n="132" d="100"/>
          <a:sy n="132" d="100"/>
        </p:scale>
        <p:origin x="-320" y="-104"/>
      </p:cViewPr>
      <p:guideLst>
        <p:guide orient="horz" pos="1375"/>
        <p:guide pos="5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5A0ED-DE96-9B4B-A90E-FCEAE8F8C64C}" type="doc">
      <dgm:prSet loTypeId="urn:microsoft.com/office/officeart/2005/8/layout/gear1" loCatId="" qsTypeId="urn:microsoft.com/office/officeart/2005/8/quickstyle/3D5" qsCatId="3D" csTypeId="urn:microsoft.com/office/officeart/2005/8/colors/accent2_4" csCatId="accent2" phldr="1"/>
      <dgm:spPr/>
    </dgm:pt>
    <dgm:pt modelId="{1F1A1775-6794-734E-93E4-5F167B7DD1E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B5ECB3C-D201-F940-BE1B-9F431EA263DE}" type="parTrans" cxnId="{FF075030-C3F5-AD48-86FF-8E4187E78B23}">
      <dgm:prSet/>
      <dgm:spPr/>
      <dgm:t>
        <a:bodyPr/>
        <a:lstStyle/>
        <a:p>
          <a:endParaRPr lang="en-US"/>
        </a:p>
      </dgm:t>
    </dgm:pt>
    <dgm:pt modelId="{AFE3F504-3931-AC48-B0C7-637A72B343A4}" type="sibTrans" cxnId="{FF075030-C3F5-AD48-86FF-8E4187E78B23}">
      <dgm:prSet/>
      <dgm:spPr/>
      <dgm:t>
        <a:bodyPr/>
        <a:lstStyle/>
        <a:p>
          <a:endParaRPr lang="en-US"/>
        </a:p>
      </dgm:t>
    </dgm:pt>
    <dgm:pt modelId="{DB64A25C-3668-F54E-B906-A13D9C7AD33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0BE59B1-C68D-C24D-8B6B-412C48F6E004}" type="parTrans" cxnId="{A1D984CA-5EF9-BF4B-A479-340B259FCEC7}">
      <dgm:prSet/>
      <dgm:spPr/>
      <dgm:t>
        <a:bodyPr/>
        <a:lstStyle/>
        <a:p>
          <a:endParaRPr lang="en-US"/>
        </a:p>
      </dgm:t>
    </dgm:pt>
    <dgm:pt modelId="{2F0B543D-6E64-5544-A59D-EC5AE797FD74}" type="sibTrans" cxnId="{A1D984CA-5EF9-BF4B-A479-340B259FCEC7}">
      <dgm:prSet/>
      <dgm:spPr/>
      <dgm:t>
        <a:bodyPr/>
        <a:lstStyle/>
        <a:p>
          <a:endParaRPr lang="en-US"/>
        </a:p>
      </dgm:t>
    </dgm:pt>
    <dgm:pt modelId="{22461B46-1DE5-E24E-8568-EBD59A7B1463}">
      <dgm:prSet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F8650C9-AAF8-CA4E-B7E2-538EF3029C98}" type="parTrans" cxnId="{80DE2285-AD70-7643-AF7E-44E1CC8A1E2C}">
      <dgm:prSet/>
      <dgm:spPr/>
      <dgm:t>
        <a:bodyPr/>
        <a:lstStyle/>
        <a:p>
          <a:endParaRPr lang="en-US"/>
        </a:p>
      </dgm:t>
    </dgm:pt>
    <dgm:pt modelId="{AB5690F1-A1F1-0547-B159-EA8B5947B4FD}" type="sibTrans" cxnId="{80DE2285-AD70-7643-AF7E-44E1CC8A1E2C}">
      <dgm:prSet/>
      <dgm:spPr/>
      <dgm:t>
        <a:bodyPr/>
        <a:lstStyle/>
        <a:p>
          <a:endParaRPr lang="en-US"/>
        </a:p>
      </dgm:t>
    </dgm:pt>
    <dgm:pt modelId="{C71388CB-19FB-4D4D-AD98-B1744CC01679}" type="pres">
      <dgm:prSet presAssocID="{5D65A0ED-DE96-9B4B-A90E-FCEAE8F8C6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4E98E5-854D-F64F-8545-148988481F98}" type="pres">
      <dgm:prSet presAssocID="{1F1A1775-6794-734E-93E4-5F167B7DD1E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ED878-E660-5D4A-A1BF-E6C2C4947E91}" type="pres">
      <dgm:prSet presAssocID="{1F1A1775-6794-734E-93E4-5F167B7DD1E9}" presName="gear1srcNode" presStyleLbl="node1" presStyleIdx="0" presStyleCnt="3"/>
      <dgm:spPr/>
      <dgm:t>
        <a:bodyPr/>
        <a:lstStyle/>
        <a:p>
          <a:endParaRPr lang="en-US"/>
        </a:p>
      </dgm:t>
    </dgm:pt>
    <dgm:pt modelId="{6049BC8D-CF59-C64B-AAC8-B453505C9FF8}" type="pres">
      <dgm:prSet presAssocID="{1F1A1775-6794-734E-93E4-5F167B7DD1E9}" presName="gear1dstNode" presStyleLbl="node1" presStyleIdx="0" presStyleCnt="3"/>
      <dgm:spPr/>
      <dgm:t>
        <a:bodyPr/>
        <a:lstStyle/>
        <a:p>
          <a:endParaRPr lang="en-US"/>
        </a:p>
      </dgm:t>
    </dgm:pt>
    <dgm:pt modelId="{2B20E582-F731-E041-A7BE-F409926CDF6A}" type="pres">
      <dgm:prSet presAssocID="{22461B46-1DE5-E24E-8568-EBD59A7B146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A04A5-DA61-4D47-A188-5BF62CC5340F}" type="pres">
      <dgm:prSet presAssocID="{22461B46-1DE5-E24E-8568-EBD59A7B1463}" presName="gear2srcNode" presStyleLbl="node1" presStyleIdx="1" presStyleCnt="3"/>
      <dgm:spPr/>
      <dgm:t>
        <a:bodyPr/>
        <a:lstStyle/>
        <a:p>
          <a:endParaRPr lang="en-US"/>
        </a:p>
      </dgm:t>
    </dgm:pt>
    <dgm:pt modelId="{3B0E3F6D-DFD1-6C45-9740-74FE42ED8310}" type="pres">
      <dgm:prSet presAssocID="{22461B46-1DE5-E24E-8568-EBD59A7B1463}" presName="gear2dstNode" presStyleLbl="node1" presStyleIdx="1" presStyleCnt="3"/>
      <dgm:spPr/>
      <dgm:t>
        <a:bodyPr/>
        <a:lstStyle/>
        <a:p>
          <a:endParaRPr lang="en-US"/>
        </a:p>
      </dgm:t>
    </dgm:pt>
    <dgm:pt modelId="{5A97074F-791C-E24C-88E0-ECDCB6E381C6}" type="pres">
      <dgm:prSet presAssocID="{DB64A25C-3668-F54E-B906-A13D9C7AD339}" presName="gear3" presStyleLbl="node1" presStyleIdx="2" presStyleCnt="3"/>
      <dgm:spPr/>
      <dgm:t>
        <a:bodyPr/>
        <a:lstStyle/>
        <a:p>
          <a:endParaRPr lang="en-US"/>
        </a:p>
      </dgm:t>
    </dgm:pt>
    <dgm:pt modelId="{D7B665D7-CACD-B54D-8B4E-003FAD08C7B1}" type="pres">
      <dgm:prSet presAssocID="{DB64A25C-3668-F54E-B906-A13D9C7AD33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5599A-00AD-BF4F-ADA9-99CC3895D071}" type="pres">
      <dgm:prSet presAssocID="{DB64A25C-3668-F54E-B906-A13D9C7AD339}" presName="gear3srcNode" presStyleLbl="node1" presStyleIdx="2" presStyleCnt="3"/>
      <dgm:spPr/>
      <dgm:t>
        <a:bodyPr/>
        <a:lstStyle/>
        <a:p>
          <a:endParaRPr lang="en-US"/>
        </a:p>
      </dgm:t>
    </dgm:pt>
    <dgm:pt modelId="{D46F0DAF-F416-6444-B98C-55280F25F4F0}" type="pres">
      <dgm:prSet presAssocID="{DB64A25C-3668-F54E-B906-A13D9C7AD339}" presName="gear3dstNode" presStyleLbl="node1" presStyleIdx="2" presStyleCnt="3"/>
      <dgm:spPr/>
      <dgm:t>
        <a:bodyPr/>
        <a:lstStyle/>
        <a:p>
          <a:endParaRPr lang="en-US"/>
        </a:p>
      </dgm:t>
    </dgm:pt>
    <dgm:pt modelId="{DEC6E1AE-72D2-1E4E-A3CD-19EBF3F71FCA}" type="pres">
      <dgm:prSet presAssocID="{AFE3F504-3931-AC48-B0C7-637A72B343A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BB1D8D2-2D79-A645-99B7-FF7DD3137D7A}" type="pres">
      <dgm:prSet presAssocID="{AB5690F1-A1F1-0547-B159-EA8B5947B4F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34A5F2A-19CC-B249-BAD9-7163FFF91213}" type="pres">
      <dgm:prSet presAssocID="{2F0B543D-6E64-5544-A59D-EC5AE797FD7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E09BEBB-1375-3941-8591-D2F8FBFE032A}" type="presOf" srcId="{AFE3F504-3931-AC48-B0C7-637A72B343A4}" destId="{DEC6E1AE-72D2-1E4E-A3CD-19EBF3F71FCA}" srcOrd="0" destOrd="0" presId="urn:microsoft.com/office/officeart/2005/8/layout/gear1"/>
    <dgm:cxn modelId="{C7319165-D300-1340-89C0-8853E8C30A5A}" type="presOf" srcId="{1F1A1775-6794-734E-93E4-5F167B7DD1E9}" destId="{6049BC8D-CF59-C64B-AAC8-B453505C9FF8}" srcOrd="2" destOrd="0" presId="urn:microsoft.com/office/officeart/2005/8/layout/gear1"/>
    <dgm:cxn modelId="{59047579-891A-474F-B5EC-0E7706FD39FD}" type="presOf" srcId="{22461B46-1DE5-E24E-8568-EBD59A7B1463}" destId="{F87A04A5-DA61-4D47-A188-5BF62CC5340F}" srcOrd="1" destOrd="0" presId="urn:microsoft.com/office/officeart/2005/8/layout/gear1"/>
    <dgm:cxn modelId="{FC79093B-EFE4-4B42-B421-C87011706534}" type="presOf" srcId="{DB64A25C-3668-F54E-B906-A13D9C7AD339}" destId="{5A97074F-791C-E24C-88E0-ECDCB6E381C6}" srcOrd="0" destOrd="0" presId="urn:microsoft.com/office/officeart/2005/8/layout/gear1"/>
    <dgm:cxn modelId="{80DE2285-AD70-7643-AF7E-44E1CC8A1E2C}" srcId="{5D65A0ED-DE96-9B4B-A90E-FCEAE8F8C64C}" destId="{22461B46-1DE5-E24E-8568-EBD59A7B1463}" srcOrd="1" destOrd="0" parTransId="{CF8650C9-AAF8-CA4E-B7E2-538EF3029C98}" sibTransId="{AB5690F1-A1F1-0547-B159-EA8B5947B4FD}"/>
    <dgm:cxn modelId="{889DE97E-5B3C-9E47-B10A-41A9EAA1CD89}" type="presOf" srcId="{1F1A1775-6794-734E-93E4-5F167B7DD1E9}" destId="{DF4E98E5-854D-F64F-8545-148988481F98}" srcOrd="0" destOrd="0" presId="urn:microsoft.com/office/officeart/2005/8/layout/gear1"/>
    <dgm:cxn modelId="{3F47D1E3-8F04-0D48-8D4A-111BB74A8A39}" type="presOf" srcId="{DB64A25C-3668-F54E-B906-A13D9C7AD339}" destId="{5B25599A-00AD-BF4F-ADA9-99CC3895D071}" srcOrd="2" destOrd="0" presId="urn:microsoft.com/office/officeart/2005/8/layout/gear1"/>
    <dgm:cxn modelId="{92C3C4C8-7BE8-F143-93D3-DA2B1B5EDBFD}" type="presOf" srcId="{22461B46-1DE5-E24E-8568-EBD59A7B1463}" destId="{2B20E582-F731-E041-A7BE-F409926CDF6A}" srcOrd="0" destOrd="0" presId="urn:microsoft.com/office/officeart/2005/8/layout/gear1"/>
    <dgm:cxn modelId="{B4772FB2-50D0-EF4F-BA09-AF889E034272}" type="presOf" srcId="{2F0B543D-6E64-5544-A59D-EC5AE797FD74}" destId="{A34A5F2A-19CC-B249-BAD9-7163FFF91213}" srcOrd="0" destOrd="0" presId="urn:microsoft.com/office/officeart/2005/8/layout/gear1"/>
    <dgm:cxn modelId="{54D791AA-FE3D-C74F-B035-46277DD67FE7}" type="presOf" srcId="{AB5690F1-A1F1-0547-B159-EA8B5947B4FD}" destId="{2BB1D8D2-2D79-A645-99B7-FF7DD3137D7A}" srcOrd="0" destOrd="0" presId="urn:microsoft.com/office/officeart/2005/8/layout/gear1"/>
    <dgm:cxn modelId="{15927B1C-52AD-774E-8424-2F7581609982}" type="presOf" srcId="{22461B46-1DE5-E24E-8568-EBD59A7B1463}" destId="{3B0E3F6D-DFD1-6C45-9740-74FE42ED8310}" srcOrd="2" destOrd="0" presId="urn:microsoft.com/office/officeart/2005/8/layout/gear1"/>
    <dgm:cxn modelId="{FF075030-C3F5-AD48-86FF-8E4187E78B23}" srcId="{5D65A0ED-DE96-9B4B-A90E-FCEAE8F8C64C}" destId="{1F1A1775-6794-734E-93E4-5F167B7DD1E9}" srcOrd="0" destOrd="0" parTransId="{3B5ECB3C-D201-F940-BE1B-9F431EA263DE}" sibTransId="{AFE3F504-3931-AC48-B0C7-637A72B343A4}"/>
    <dgm:cxn modelId="{17B042F4-490A-6940-B10D-E1CFFCF7E5C5}" type="presOf" srcId="{1F1A1775-6794-734E-93E4-5F167B7DD1E9}" destId="{7A3ED878-E660-5D4A-A1BF-E6C2C4947E91}" srcOrd="1" destOrd="0" presId="urn:microsoft.com/office/officeart/2005/8/layout/gear1"/>
    <dgm:cxn modelId="{D98BF9CD-8369-C34C-A352-724347A212DE}" type="presOf" srcId="{5D65A0ED-DE96-9B4B-A90E-FCEAE8F8C64C}" destId="{C71388CB-19FB-4D4D-AD98-B1744CC01679}" srcOrd="0" destOrd="0" presId="urn:microsoft.com/office/officeart/2005/8/layout/gear1"/>
    <dgm:cxn modelId="{12BF8DFE-D8EE-6349-B51B-96ABEF5D891C}" type="presOf" srcId="{DB64A25C-3668-F54E-B906-A13D9C7AD339}" destId="{D7B665D7-CACD-B54D-8B4E-003FAD08C7B1}" srcOrd="1" destOrd="0" presId="urn:microsoft.com/office/officeart/2005/8/layout/gear1"/>
    <dgm:cxn modelId="{2F12465A-D5A9-5348-8431-4BE4274FBDC8}" type="presOf" srcId="{DB64A25C-3668-F54E-B906-A13D9C7AD339}" destId="{D46F0DAF-F416-6444-B98C-55280F25F4F0}" srcOrd="3" destOrd="0" presId="urn:microsoft.com/office/officeart/2005/8/layout/gear1"/>
    <dgm:cxn modelId="{A1D984CA-5EF9-BF4B-A479-340B259FCEC7}" srcId="{5D65A0ED-DE96-9B4B-A90E-FCEAE8F8C64C}" destId="{DB64A25C-3668-F54E-B906-A13D9C7AD339}" srcOrd="2" destOrd="0" parTransId="{70BE59B1-C68D-C24D-8B6B-412C48F6E004}" sibTransId="{2F0B543D-6E64-5544-A59D-EC5AE797FD74}"/>
    <dgm:cxn modelId="{2CAA65A8-8272-1345-8778-1E1862AAF121}" type="presParOf" srcId="{C71388CB-19FB-4D4D-AD98-B1744CC01679}" destId="{DF4E98E5-854D-F64F-8545-148988481F98}" srcOrd="0" destOrd="0" presId="urn:microsoft.com/office/officeart/2005/8/layout/gear1"/>
    <dgm:cxn modelId="{D8F872D5-6AD5-8F48-AA1E-E791ECBE6927}" type="presParOf" srcId="{C71388CB-19FB-4D4D-AD98-B1744CC01679}" destId="{7A3ED878-E660-5D4A-A1BF-E6C2C4947E91}" srcOrd="1" destOrd="0" presId="urn:microsoft.com/office/officeart/2005/8/layout/gear1"/>
    <dgm:cxn modelId="{817C8A22-D59F-084B-B8DF-6DCE34C2B3D9}" type="presParOf" srcId="{C71388CB-19FB-4D4D-AD98-B1744CC01679}" destId="{6049BC8D-CF59-C64B-AAC8-B453505C9FF8}" srcOrd="2" destOrd="0" presId="urn:microsoft.com/office/officeart/2005/8/layout/gear1"/>
    <dgm:cxn modelId="{CD3A1F12-BC06-2243-AE11-D324E7E51281}" type="presParOf" srcId="{C71388CB-19FB-4D4D-AD98-B1744CC01679}" destId="{2B20E582-F731-E041-A7BE-F409926CDF6A}" srcOrd="3" destOrd="0" presId="urn:microsoft.com/office/officeart/2005/8/layout/gear1"/>
    <dgm:cxn modelId="{2DF1A034-1608-2F44-9837-1C7F6CA3BF4E}" type="presParOf" srcId="{C71388CB-19FB-4D4D-AD98-B1744CC01679}" destId="{F87A04A5-DA61-4D47-A188-5BF62CC5340F}" srcOrd="4" destOrd="0" presId="urn:microsoft.com/office/officeart/2005/8/layout/gear1"/>
    <dgm:cxn modelId="{9A71E067-BE88-0E49-8B3D-44C9698068F6}" type="presParOf" srcId="{C71388CB-19FB-4D4D-AD98-B1744CC01679}" destId="{3B0E3F6D-DFD1-6C45-9740-74FE42ED8310}" srcOrd="5" destOrd="0" presId="urn:microsoft.com/office/officeart/2005/8/layout/gear1"/>
    <dgm:cxn modelId="{C4DCF818-776B-B94A-A890-51F8D48C218C}" type="presParOf" srcId="{C71388CB-19FB-4D4D-AD98-B1744CC01679}" destId="{5A97074F-791C-E24C-88E0-ECDCB6E381C6}" srcOrd="6" destOrd="0" presId="urn:microsoft.com/office/officeart/2005/8/layout/gear1"/>
    <dgm:cxn modelId="{EA44DBB2-54AA-7840-94C7-FD71634DD134}" type="presParOf" srcId="{C71388CB-19FB-4D4D-AD98-B1744CC01679}" destId="{D7B665D7-CACD-B54D-8B4E-003FAD08C7B1}" srcOrd="7" destOrd="0" presId="urn:microsoft.com/office/officeart/2005/8/layout/gear1"/>
    <dgm:cxn modelId="{55E401F4-CBC2-9747-A3FB-B19473EE2FCC}" type="presParOf" srcId="{C71388CB-19FB-4D4D-AD98-B1744CC01679}" destId="{5B25599A-00AD-BF4F-ADA9-99CC3895D071}" srcOrd="8" destOrd="0" presId="urn:microsoft.com/office/officeart/2005/8/layout/gear1"/>
    <dgm:cxn modelId="{7C279CF6-F282-934A-8D11-0686F0445101}" type="presParOf" srcId="{C71388CB-19FB-4D4D-AD98-B1744CC01679}" destId="{D46F0DAF-F416-6444-B98C-55280F25F4F0}" srcOrd="9" destOrd="0" presId="urn:microsoft.com/office/officeart/2005/8/layout/gear1"/>
    <dgm:cxn modelId="{0F24123C-9D9A-8149-AACD-1B53EC4DF604}" type="presParOf" srcId="{C71388CB-19FB-4D4D-AD98-B1744CC01679}" destId="{DEC6E1AE-72D2-1E4E-A3CD-19EBF3F71FCA}" srcOrd="10" destOrd="0" presId="urn:microsoft.com/office/officeart/2005/8/layout/gear1"/>
    <dgm:cxn modelId="{32021CB8-44CD-524E-8BEB-6A9FDD28464F}" type="presParOf" srcId="{C71388CB-19FB-4D4D-AD98-B1744CC01679}" destId="{2BB1D8D2-2D79-A645-99B7-FF7DD3137D7A}" srcOrd="11" destOrd="0" presId="urn:microsoft.com/office/officeart/2005/8/layout/gear1"/>
    <dgm:cxn modelId="{760F8ACC-F925-8243-9C71-EBF4BD9CA9F9}" type="presParOf" srcId="{C71388CB-19FB-4D4D-AD98-B1744CC01679}" destId="{A34A5F2A-19CC-B249-BAD9-7163FFF912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E98E5-854D-F64F-8545-148988481F98}">
      <dsp:nvSpPr>
        <dsp:cNvPr id="0" name=""/>
        <dsp:cNvSpPr/>
      </dsp:nvSpPr>
      <dsp:spPr>
        <a:xfrm>
          <a:off x="1843960" y="1578054"/>
          <a:ext cx="1928733" cy="1928733"/>
        </a:xfrm>
        <a:prstGeom prst="gear9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2231721" y="2029850"/>
        <a:ext cx="1153211" cy="991409"/>
      </dsp:txXfrm>
    </dsp:sp>
    <dsp:sp modelId="{2B20E582-F731-E041-A7BE-F409926CDF6A}">
      <dsp:nvSpPr>
        <dsp:cNvPr id="0" name=""/>
        <dsp:cNvSpPr/>
      </dsp:nvSpPr>
      <dsp:spPr>
        <a:xfrm>
          <a:off x="721788" y="1122172"/>
          <a:ext cx="1402715" cy="1402715"/>
        </a:xfrm>
        <a:prstGeom prst="gear6">
          <a:avLst/>
        </a:prstGeom>
        <a:solidFill>
          <a:schemeClr val="accent2">
            <a:shade val="50000"/>
            <a:hueOff val="78501"/>
            <a:satOff val="-18100"/>
            <a:lumOff val="3421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>
        <a:off x="1074926" y="1477444"/>
        <a:ext cx="696439" cy="692171"/>
      </dsp:txXfrm>
    </dsp:sp>
    <dsp:sp modelId="{5A97074F-791C-E24C-88E0-ECDCB6E381C6}">
      <dsp:nvSpPr>
        <dsp:cNvPr id="0" name=""/>
        <dsp:cNvSpPr/>
      </dsp:nvSpPr>
      <dsp:spPr>
        <a:xfrm rot="20700000">
          <a:off x="1507452" y="154441"/>
          <a:ext cx="1374374" cy="1374374"/>
        </a:xfrm>
        <a:prstGeom prst="gear6">
          <a:avLst/>
        </a:prstGeom>
        <a:solidFill>
          <a:schemeClr val="accent2">
            <a:shade val="50000"/>
            <a:hueOff val="78501"/>
            <a:satOff val="-18100"/>
            <a:lumOff val="3421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 </a:t>
          </a:r>
          <a:endParaRPr lang="en-US" sz="4100" kern="1200" dirty="0"/>
        </a:p>
      </dsp:txBody>
      <dsp:txXfrm rot="-20700000">
        <a:off x="1808892" y="455882"/>
        <a:ext cx="771493" cy="771493"/>
      </dsp:txXfrm>
    </dsp:sp>
    <dsp:sp modelId="{DEC6E1AE-72D2-1E4E-A3CD-19EBF3F71FCA}">
      <dsp:nvSpPr>
        <dsp:cNvPr id="0" name=""/>
        <dsp:cNvSpPr/>
      </dsp:nvSpPr>
      <dsp:spPr>
        <a:xfrm>
          <a:off x="1688252" y="1291197"/>
          <a:ext cx="2468778" cy="2468778"/>
        </a:xfrm>
        <a:prstGeom prst="circularArrow">
          <a:avLst>
            <a:gd name="adj1" fmla="val 4688"/>
            <a:gd name="adj2" fmla="val 299029"/>
            <a:gd name="adj3" fmla="val 2497306"/>
            <a:gd name="adj4" fmla="val 15902518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1D8D2-2D79-A645-99B7-FF7DD3137D7A}">
      <dsp:nvSpPr>
        <dsp:cNvPr id="0" name=""/>
        <dsp:cNvSpPr/>
      </dsp:nvSpPr>
      <dsp:spPr>
        <a:xfrm>
          <a:off x="473370" y="814754"/>
          <a:ext cx="1793722" cy="17937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78047"/>
            <a:satOff val="-15813"/>
            <a:lumOff val="2561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A5F2A-19CC-B249-BAD9-7163FFF91213}">
      <dsp:nvSpPr>
        <dsp:cNvPr id="0" name=""/>
        <dsp:cNvSpPr/>
      </dsp:nvSpPr>
      <dsp:spPr>
        <a:xfrm>
          <a:off x="1189545" y="-143647"/>
          <a:ext cx="1933993" cy="19339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78047"/>
            <a:satOff val="-15813"/>
            <a:lumOff val="2561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09302-97B3-4BF2-94DC-9DF3675DD529}" type="datetimeFigureOut">
              <a:rPr lang="nb-NO" smtClean="0"/>
              <a:pPr/>
              <a:t>12.05.14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87DE9-8F55-43E0-B13F-A5C6524100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4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849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84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38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var det jeg hadde</a:t>
            </a:r>
            <a:r>
              <a:rPr lang="nb-NO" baseline="0" dirty="0" smtClean="0"/>
              <a:t> å snakke om i dag. Noen spørsmål?</a:t>
            </a:r>
          </a:p>
          <a:p>
            <a:endParaRPr lang="nb-NO" baseline="0" dirty="0" smtClean="0"/>
          </a:p>
          <a:p>
            <a:r>
              <a:rPr lang="nb-NO" baseline="0" dirty="0" smtClean="0"/>
              <a:t>---</a:t>
            </a:r>
          </a:p>
          <a:p>
            <a:endParaRPr lang="nb-NO" baseline="0" dirty="0" smtClean="0"/>
          </a:p>
          <a:p>
            <a:r>
              <a:rPr lang="nb-NO" baseline="0" dirty="0" smtClean="0"/>
              <a:t>Vel, takk for meg og ha en fin dag.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3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546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05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3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3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3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53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8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7DE9-8F55-43E0-B13F-A5C65241001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67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altibox_hovedmal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2502"/>
            <a:ext cx="9143999" cy="5138501"/>
          </a:xfrm>
          <a:prstGeom prst="rect">
            <a:avLst/>
          </a:prstGeom>
        </p:spPr>
      </p:pic>
      <p:pic>
        <p:nvPicPr>
          <p:cNvPr id="7" name="Bilde 5" descr="Altibox_logo_RGB_redline_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20" y="3776917"/>
            <a:ext cx="1622565" cy="5430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64733" y="2161508"/>
            <a:ext cx="6062810" cy="563688"/>
          </a:xfrm>
        </p:spPr>
        <p:txBody>
          <a:bodyPr/>
          <a:lstStyle>
            <a:lvl1pPr algn="ctr">
              <a:defRPr>
                <a:solidFill>
                  <a:srgbClr val="595959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64733" y="2725196"/>
            <a:ext cx="6062810" cy="58466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075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075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76328"/>
            <a:ext cx="5111750" cy="36191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619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9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 dirty="0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ltibox_hovedmal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2502"/>
            <a:ext cx="9143999" cy="5138501"/>
          </a:xfrm>
          <a:prstGeom prst="rect">
            <a:avLst/>
          </a:prstGeom>
        </p:spPr>
      </p:pic>
      <p:pic>
        <p:nvPicPr>
          <p:cNvPr id="5" name="Bilde 6" descr="Altibox_logo_RGB_redline_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32" y="2252554"/>
            <a:ext cx="2196000" cy="734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075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075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76328"/>
            <a:ext cx="5111750" cy="361915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619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A1B9-DEC1-B640-84AF-924ABCB5C2CB}" type="datetimeFigureOut">
              <a:rPr lang="nn-NO" smtClean="0"/>
              <a:pPr/>
              <a:t>12.05.14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62FE-F21F-094F-9187-341405DED71E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BA5CA1B9-DEC1-B640-84AF-924ABCB5C2CB}" type="datetimeFigureOut">
              <a:rPr lang="nn-NO" smtClean="0"/>
              <a:pPr/>
              <a:t>12.05.14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D1E362FE-F21F-094F-9187-341405DED71E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9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ltibox_hovedmal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2502"/>
            <a:ext cx="9143999" cy="5138501"/>
          </a:xfrm>
          <a:prstGeom prst="rect">
            <a:avLst/>
          </a:prstGeom>
        </p:spPr>
      </p:pic>
      <p:pic>
        <p:nvPicPr>
          <p:cNvPr id="7" name="Bilde 6" descr="Altibox_logo_RGB_redline_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632" y="2240649"/>
            <a:ext cx="2196000" cy="5512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ltibox_hovedmal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2502"/>
            <a:ext cx="9143999" cy="51385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64733" y="2161508"/>
            <a:ext cx="6062810" cy="56368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64733" y="2725196"/>
            <a:ext cx="6062810" cy="58466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  <p:pic>
        <p:nvPicPr>
          <p:cNvPr id="7" name="Bilde 5" descr="Altibox_logo_RGB_redline_15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23" y="3793151"/>
            <a:ext cx="1622565" cy="5430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5.jpe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02994"/>
            <a:ext cx="6983366" cy="66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47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73987"/>
            <a:ext cx="2133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fld id="{BA5CA1B9-DEC1-B640-84AF-924ABCB5C2CB}" type="datetimeFigureOut">
              <a:rPr lang="nn-NO" smtClean="0"/>
              <a:pPr/>
              <a:t>12.05.14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73987"/>
            <a:ext cx="2895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D9D9D9"/>
                </a:solidFill>
                <a:latin typeface="Calibri"/>
                <a:cs typeface="Calibri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73987"/>
            <a:ext cx="2133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D9D9D9"/>
                </a:solidFill>
              </a:defRPr>
            </a:lvl1pPr>
          </a:lstStyle>
          <a:p>
            <a:fld id="{D1E362FE-F21F-094F-9187-341405DED71E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9" name="Bilde 7" descr="Altibox_logo_RGB_redline_150dpi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20" y="413531"/>
            <a:ext cx="840948" cy="281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6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595959"/>
          </a:solidFill>
          <a:latin typeface="+mj-lt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›"/>
        <a:defRPr sz="1800" kern="1200">
          <a:solidFill>
            <a:srgbClr val="595959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71921"/>
        </a:buClr>
        <a:buFont typeface="Arial"/>
        <a:buChar char="•"/>
        <a:defRPr sz="1600" kern="1200">
          <a:solidFill>
            <a:srgbClr val="595959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–"/>
        <a:defRPr sz="1400" kern="1200">
          <a:solidFill>
            <a:srgbClr val="595959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71921"/>
        </a:buClr>
        <a:buSzPct val="70000"/>
        <a:buFont typeface="Wingdings" charset="2"/>
        <a:buChar char="§"/>
        <a:defRPr sz="1200" kern="1200">
          <a:solidFill>
            <a:srgbClr val="595959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›"/>
        <a:defRPr sz="1000" kern="120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altibox_hovedmal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" y="2501"/>
            <a:ext cx="9143999" cy="5138501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402994"/>
            <a:ext cx="6983366" cy="66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47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73987"/>
            <a:ext cx="2133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fld id="{BA5CA1B9-DEC1-B640-84AF-924ABCB5C2CB}" type="datetimeFigureOut">
              <a:rPr lang="nn-NO" smtClean="0"/>
              <a:pPr/>
              <a:t>12.05.14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73987"/>
            <a:ext cx="2895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73987"/>
            <a:ext cx="2133600" cy="17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E362FE-F21F-094F-9187-341405DED71E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9" name="Bilde 7" descr="Altibox_logo_RGB_redline_150dpi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20" y="413531"/>
            <a:ext cx="840948" cy="2814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595959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›"/>
        <a:defRPr sz="1800" kern="1200">
          <a:solidFill>
            <a:srgbClr val="595959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71921"/>
        </a:buClr>
        <a:buFont typeface="Arial"/>
        <a:buChar char="•"/>
        <a:defRPr sz="1600" kern="1200">
          <a:solidFill>
            <a:srgbClr val="595959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–"/>
        <a:defRPr sz="1400" kern="1200">
          <a:solidFill>
            <a:srgbClr val="595959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71921"/>
        </a:buClr>
        <a:buSzPct val="70000"/>
        <a:buFont typeface="Wingdings" charset="2"/>
        <a:buChar char="§"/>
        <a:defRPr sz="1200" kern="1200">
          <a:solidFill>
            <a:srgbClr val="595959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71921"/>
        </a:buClr>
        <a:buFont typeface="Lucida Grande"/>
        <a:buChar char="›"/>
        <a:defRPr sz="1000" kern="1200">
          <a:solidFill>
            <a:srgbClr val="595959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gysi@swisscom.com" TargetMode="External"/><Relationship Id="rId4" Type="http://schemas.openxmlformats.org/officeDocument/2006/relationships/hyperlink" Target="mailto:guillaume.leclanche@viagenie.ca" TargetMode="External"/><Relationship Id="rId5" Type="http://schemas.openxmlformats.org/officeDocument/2006/relationships/hyperlink" Target="mailto:ragnar.anfinsen@altibox.n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vyncke@cisco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733" y="1789464"/>
            <a:ext cx="6062810" cy="935734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Balancing End-user </a:t>
            </a:r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End</a:t>
            </a:r>
            <a:r>
              <a:rPr lang="en-US" dirty="0"/>
              <a:t>-to-end Connectivity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733" y="2976429"/>
            <a:ext cx="6062810" cy="535149"/>
          </a:xfrm>
        </p:spPr>
        <p:txBody>
          <a:bodyPr>
            <a:normAutofit fontScale="77500" lnSpcReduction="20000"/>
          </a:bodyPr>
          <a:lstStyle/>
          <a:p>
            <a:r>
              <a:rPr lang="nb-NO" sz="2300" dirty="0" smtClean="0"/>
              <a:t>Ragnar Anfinsen</a:t>
            </a:r>
          </a:p>
          <a:p>
            <a:r>
              <a:rPr lang="nb-NO" sz="1700" dirty="0" smtClean="0"/>
              <a:t>CPE and IPv6 Architect</a:t>
            </a:r>
          </a:p>
        </p:txBody>
      </p:sp>
    </p:spTree>
    <p:extLst>
      <p:ext uri="{BB962C8B-B14F-4D97-AF65-F5344CB8AC3E}">
        <p14:creationId xmlns:p14="http://schemas.microsoft.com/office/powerpoint/2010/main" val="29794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Swisscom has implemented and deployed this </a:t>
            </a:r>
          </a:p>
          <a:p>
            <a:r>
              <a:rPr lang="en-US" dirty="0" smtClean="0"/>
              <a:t>No operational difficulties reported</a:t>
            </a:r>
          </a:p>
          <a:p>
            <a:r>
              <a:rPr lang="en-US" dirty="0" smtClean="0"/>
              <a:t>No incidents reported</a:t>
            </a:r>
          </a:p>
          <a:p>
            <a:endParaRPr lang="en-US" dirty="0"/>
          </a:p>
          <a:p>
            <a:r>
              <a:rPr lang="en-US" dirty="0" smtClean="0"/>
              <a:t>Altibox will implement this soon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570" r="-7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8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7071"/>
            <a:ext cx="9144000" cy="3946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209" y="633099"/>
            <a:ext cx="339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 the operators find this useful?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69439" y="1139596"/>
            <a:ext cx="601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Does a BCOP document defining the exceptions make sense?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1298" y="1680230"/>
            <a:ext cx="318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do you do on your CPE’s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40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contribute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Please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 during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meeting</a:t>
            </a:r>
            <a:r>
              <a:rPr lang="nb-NO" dirty="0" smtClean="0"/>
              <a:t>, or </a:t>
            </a:r>
            <a:r>
              <a:rPr lang="nb-NO" dirty="0" err="1" smtClean="0"/>
              <a:t>contact</a:t>
            </a:r>
            <a:r>
              <a:rPr lang="nb-NO" dirty="0" smtClean="0"/>
              <a:t> </a:t>
            </a:r>
            <a:r>
              <a:rPr lang="nb-NO" dirty="0" err="1" smtClean="0"/>
              <a:t>me</a:t>
            </a:r>
            <a:r>
              <a:rPr lang="nb-NO" dirty="0" smtClean="0"/>
              <a:t> 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authors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email: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Eric </a:t>
            </a:r>
            <a:r>
              <a:rPr lang="nb-NO" dirty="0" err="1" smtClean="0"/>
              <a:t>Vyncke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evyncke@</a:t>
            </a:r>
            <a:r>
              <a:rPr lang="nb-NO" dirty="0" smtClean="0">
                <a:hlinkClick r:id="rId2"/>
              </a:rPr>
              <a:t>cisco.com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Martin </a:t>
            </a:r>
            <a:r>
              <a:rPr lang="nb-NO" dirty="0" err="1" smtClean="0"/>
              <a:t>Gusi</a:t>
            </a:r>
            <a:r>
              <a:rPr lang="nb-NO" dirty="0" smtClean="0"/>
              <a:t>: </a:t>
            </a:r>
            <a:r>
              <a:rPr lang="nb-NO" dirty="0" smtClean="0">
                <a:hlinkClick r:id="rId3"/>
              </a:rPr>
              <a:t>martin.gysi</a:t>
            </a:r>
            <a:r>
              <a:rPr lang="nb-NO" dirty="0">
                <a:hlinkClick r:id="rId3"/>
              </a:rPr>
              <a:t>@</a:t>
            </a:r>
            <a:r>
              <a:rPr lang="nb-NO" dirty="0" smtClean="0">
                <a:hlinkClick r:id="rId3"/>
              </a:rPr>
              <a:t>swisscom.com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Guillaume </a:t>
            </a:r>
            <a:r>
              <a:rPr lang="nb-NO" dirty="0" err="1" smtClean="0"/>
              <a:t>Leclanche</a:t>
            </a:r>
            <a:r>
              <a:rPr lang="nb-NO" dirty="0"/>
              <a:t>: </a:t>
            </a:r>
            <a:r>
              <a:rPr lang="nb-NO" dirty="0">
                <a:hlinkClick r:id="rId4"/>
              </a:rPr>
              <a:t>guillaume.leclanche@</a:t>
            </a:r>
            <a:r>
              <a:rPr lang="nb-NO" dirty="0" smtClean="0">
                <a:hlinkClick r:id="rId4"/>
              </a:rPr>
              <a:t>viagenie.ca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Ragnar Anfinsen: </a:t>
            </a:r>
            <a:r>
              <a:rPr lang="nb-NO" dirty="0" smtClean="0">
                <a:hlinkClick r:id="rId5"/>
              </a:rPr>
              <a:t>ragnar.anfinsen@altibox.no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6472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7071"/>
            <a:ext cx="9144000" cy="3946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8213" y="319907"/>
            <a:ext cx="360759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Comments?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5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IPv6 CPE Firewall – Default ON or OFF?</a:t>
            </a:r>
          </a:p>
          <a:p>
            <a:endParaRPr lang="en-US" dirty="0" smtClean="0"/>
          </a:p>
          <a:p>
            <a:r>
              <a:rPr lang="en-US" dirty="0" smtClean="0"/>
              <a:t>Quite strong feedback from the community and mailing-lists;</a:t>
            </a:r>
          </a:p>
          <a:p>
            <a:r>
              <a:rPr lang="en-US" dirty="0" smtClean="0"/>
              <a:t>Firewall off:</a:t>
            </a:r>
          </a:p>
          <a:p>
            <a:pPr lvl="1"/>
            <a:r>
              <a:rPr lang="en-US" dirty="0" smtClean="0"/>
              <a:t>We finally can get back full end to end connectivity</a:t>
            </a:r>
          </a:p>
          <a:p>
            <a:pPr lvl="1"/>
            <a:r>
              <a:rPr lang="en-US" dirty="0" smtClean="0"/>
              <a:t>Makes no sense to have a firewall; IPv6 enabled OS’s are secure enough</a:t>
            </a:r>
          </a:p>
          <a:p>
            <a:pPr lvl="1"/>
            <a:r>
              <a:rPr lang="en-US" dirty="0" smtClean="0"/>
              <a:t>Operators doing FW off; No problem.</a:t>
            </a:r>
          </a:p>
          <a:p>
            <a:pPr lvl="1"/>
            <a:r>
              <a:rPr lang="en-US" dirty="0" smtClean="0"/>
              <a:t>FW does not add to security. Spam and botnets are the biggest problem.</a:t>
            </a:r>
          </a:p>
          <a:p>
            <a:pPr lvl="1"/>
            <a:endParaRPr lang="en-US" dirty="0"/>
          </a:p>
          <a:p>
            <a:r>
              <a:rPr lang="en-US" dirty="0" smtClean="0"/>
              <a:t>Firewall on:</a:t>
            </a:r>
          </a:p>
          <a:p>
            <a:pPr lvl="1"/>
            <a:r>
              <a:rPr lang="en-US" dirty="0" smtClean="0"/>
              <a:t>Customers are used to the NAPT “security”, do not mess with that.</a:t>
            </a:r>
          </a:p>
          <a:p>
            <a:pPr lvl="1"/>
            <a:r>
              <a:rPr lang="en-US" dirty="0" smtClean="0"/>
              <a:t>Marketing is afraid of the implications by not having a security </a:t>
            </a:r>
            <a:r>
              <a:rPr lang="en-US" dirty="0" smtClean="0"/>
              <a:t>layer.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570" r="-7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4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IPv6 security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RFC 6092: Recommended Simple Security Capabilities in Customer Premises Equipment (CPE) for Providing Residential IPv6 Internet </a:t>
            </a:r>
            <a:r>
              <a:rPr lang="en-US" dirty="0" smtClean="0">
                <a:latin typeface="Calibri" charset="0"/>
              </a:rPr>
              <a:t>Service</a:t>
            </a:r>
          </a:p>
          <a:p>
            <a:pPr lvl="1"/>
            <a:r>
              <a:rPr lang="en-US" dirty="0" smtClean="0">
                <a:latin typeface="Calibri" charset="0"/>
              </a:rPr>
              <a:t>Either block all inbound connections or allow all outbound connections</a:t>
            </a:r>
          </a:p>
          <a:p>
            <a:pPr lvl="1"/>
            <a:r>
              <a:rPr lang="en-US" dirty="0">
                <a:latin typeface="Calibri" charset="0"/>
              </a:rPr>
              <a:t>Implementations exist in low-end </a:t>
            </a:r>
            <a:r>
              <a:rPr lang="en-US" dirty="0" smtClean="0">
                <a:latin typeface="Calibri" charset="0"/>
              </a:rPr>
              <a:t>CPE</a:t>
            </a:r>
            <a:endParaRPr lang="en-US" dirty="0">
              <a:latin typeface="Calibri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951073" y="927943"/>
            <a:ext cx="2183533" cy="1888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950991" y="2991591"/>
            <a:ext cx="2183533" cy="1888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6114812" y="1138732"/>
            <a:ext cx="1688746" cy="1480415"/>
            <a:chOff x="-516500" y="723175"/>
            <a:chExt cx="3572098" cy="3131429"/>
          </a:xfrm>
        </p:grpSpPr>
        <p:grpSp>
          <p:nvGrpSpPr>
            <p:cNvPr id="155" name="Group 154"/>
            <p:cNvGrpSpPr/>
            <p:nvPr/>
          </p:nvGrpSpPr>
          <p:grpSpPr>
            <a:xfrm>
              <a:off x="-107405" y="723175"/>
              <a:ext cx="3163003" cy="2674205"/>
              <a:chOff x="-107405" y="723175"/>
              <a:chExt cx="3163003" cy="2674205"/>
            </a:xfrm>
            <a:effectLst>
              <a:outerShdw blurRad="304800" dist="1905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56" name="Cube 155"/>
              <p:cNvSpPr/>
              <p:nvPr/>
            </p:nvSpPr>
            <p:spPr>
              <a:xfrm>
                <a:off x="-107405" y="2945574"/>
                <a:ext cx="37429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7" name="Cube 156"/>
              <p:cNvSpPr/>
              <p:nvPr/>
            </p:nvSpPr>
            <p:spPr>
              <a:xfrm>
                <a:off x="120339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8" name="Cube 157"/>
              <p:cNvSpPr/>
              <p:nvPr/>
            </p:nvSpPr>
            <p:spPr>
              <a:xfrm>
                <a:off x="804231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9" name="Cube 158"/>
              <p:cNvSpPr/>
              <p:nvPr/>
            </p:nvSpPr>
            <p:spPr>
              <a:xfrm>
                <a:off x="1500335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0" name="Cube 159"/>
              <p:cNvSpPr/>
              <p:nvPr/>
            </p:nvSpPr>
            <p:spPr>
              <a:xfrm>
                <a:off x="2184227" y="2945574"/>
                <a:ext cx="87137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1" name="Cube 160"/>
              <p:cNvSpPr/>
              <p:nvPr/>
            </p:nvSpPr>
            <p:spPr>
              <a:xfrm>
                <a:off x="-107405" y="2628089"/>
                <a:ext cx="78951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2" name="Cube 161"/>
              <p:cNvSpPr/>
              <p:nvPr/>
            </p:nvSpPr>
            <p:spPr>
              <a:xfrm>
                <a:off x="535559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3" name="Cube 162"/>
              <p:cNvSpPr/>
              <p:nvPr/>
            </p:nvSpPr>
            <p:spPr>
              <a:xfrm>
                <a:off x="1219451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4" name="Cube 163"/>
              <p:cNvSpPr/>
              <p:nvPr/>
            </p:nvSpPr>
            <p:spPr>
              <a:xfrm>
                <a:off x="1915555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5" name="Cube 164"/>
              <p:cNvSpPr/>
              <p:nvPr/>
            </p:nvSpPr>
            <p:spPr>
              <a:xfrm>
                <a:off x="2599448" y="2628089"/>
                <a:ext cx="45615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6" name="Cube 165"/>
              <p:cNvSpPr/>
              <p:nvPr/>
            </p:nvSpPr>
            <p:spPr>
              <a:xfrm>
                <a:off x="-107405" y="2310603"/>
                <a:ext cx="37429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7" name="Cube 166"/>
              <p:cNvSpPr/>
              <p:nvPr/>
            </p:nvSpPr>
            <p:spPr>
              <a:xfrm>
                <a:off x="120339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8" name="Cube 167"/>
              <p:cNvSpPr/>
              <p:nvPr/>
            </p:nvSpPr>
            <p:spPr>
              <a:xfrm>
                <a:off x="804231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9" name="Cube 168"/>
              <p:cNvSpPr/>
              <p:nvPr/>
            </p:nvSpPr>
            <p:spPr>
              <a:xfrm>
                <a:off x="1500335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0" name="Cube 169"/>
              <p:cNvSpPr/>
              <p:nvPr/>
            </p:nvSpPr>
            <p:spPr>
              <a:xfrm>
                <a:off x="2184227" y="2310603"/>
                <a:ext cx="87137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1" name="Cube 170"/>
              <p:cNvSpPr/>
              <p:nvPr/>
            </p:nvSpPr>
            <p:spPr>
              <a:xfrm>
                <a:off x="-107404" y="1993118"/>
                <a:ext cx="789512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2" name="Cube 171"/>
              <p:cNvSpPr/>
              <p:nvPr/>
            </p:nvSpPr>
            <p:spPr>
              <a:xfrm>
                <a:off x="535559" y="1993118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3" name="Cube 172"/>
              <p:cNvSpPr/>
              <p:nvPr/>
            </p:nvSpPr>
            <p:spPr>
              <a:xfrm>
                <a:off x="1219451" y="1993118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4" name="Cube 173"/>
              <p:cNvSpPr/>
              <p:nvPr/>
            </p:nvSpPr>
            <p:spPr>
              <a:xfrm>
                <a:off x="1915555" y="1993118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5" name="Cube 174"/>
              <p:cNvSpPr/>
              <p:nvPr/>
            </p:nvSpPr>
            <p:spPr>
              <a:xfrm>
                <a:off x="2599448" y="1993118"/>
                <a:ext cx="45615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6" name="Cube 175"/>
              <p:cNvSpPr/>
              <p:nvPr/>
            </p:nvSpPr>
            <p:spPr>
              <a:xfrm>
                <a:off x="-107405" y="1675631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7" name="Cube 176"/>
              <p:cNvSpPr/>
              <p:nvPr/>
            </p:nvSpPr>
            <p:spPr>
              <a:xfrm>
                <a:off x="161268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8" name="Cube 177"/>
              <p:cNvSpPr/>
              <p:nvPr/>
            </p:nvSpPr>
            <p:spPr>
              <a:xfrm>
                <a:off x="845160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79" name="Cube 178"/>
              <p:cNvSpPr/>
              <p:nvPr/>
            </p:nvSpPr>
            <p:spPr>
              <a:xfrm>
                <a:off x="1541264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0" name="Cube 179"/>
              <p:cNvSpPr/>
              <p:nvPr/>
            </p:nvSpPr>
            <p:spPr>
              <a:xfrm>
                <a:off x="2225156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1" name="Cube 180"/>
              <p:cNvSpPr/>
              <p:nvPr/>
            </p:nvSpPr>
            <p:spPr>
              <a:xfrm>
                <a:off x="-107404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2" name="Cube 181"/>
              <p:cNvSpPr/>
              <p:nvPr/>
            </p:nvSpPr>
            <p:spPr>
              <a:xfrm>
                <a:off x="576488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3" name="Cube 182"/>
              <p:cNvSpPr/>
              <p:nvPr/>
            </p:nvSpPr>
            <p:spPr>
              <a:xfrm>
                <a:off x="1260380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4" name="Cube 183"/>
              <p:cNvSpPr/>
              <p:nvPr/>
            </p:nvSpPr>
            <p:spPr>
              <a:xfrm>
                <a:off x="1956484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5" name="Cube 184"/>
              <p:cNvSpPr/>
              <p:nvPr/>
            </p:nvSpPr>
            <p:spPr>
              <a:xfrm>
                <a:off x="2640377" y="1358146"/>
                <a:ext cx="41522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6" name="Cube 185"/>
              <p:cNvSpPr/>
              <p:nvPr/>
            </p:nvSpPr>
            <p:spPr>
              <a:xfrm>
                <a:off x="-107405" y="1040660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7" name="Cube 186"/>
              <p:cNvSpPr/>
              <p:nvPr/>
            </p:nvSpPr>
            <p:spPr>
              <a:xfrm>
                <a:off x="161268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8" name="Cube 187"/>
              <p:cNvSpPr/>
              <p:nvPr/>
            </p:nvSpPr>
            <p:spPr>
              <a:xfrm>
                <a:off x="845160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9" name="Cube 188"/>
              <p:cNvSpPr/>
              <p:nvPr/>
            </p:nvSpPr>
            <p:spPr>
              <a:xfrm>
                <a:off x="1541264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0" name="Cube 189"/>
              <p:cNvSpPr/>
              <p:nvPr/>
            </p:nvSpPr>
            <p:spPr>
              <a:xfrm>
                <a:off x="2225156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1" name="Cube 190"/>
              <p:cNvSpPr/>
              <p:nvPr/>
            </p:nvSpPr>
            <p:spPr>
              <a:xfrm>
                <a:off x="-107404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2" name="Cube 191"/>
              <p:cNvSpPr/>
              <p:nvPr/>
            </p:nvSpPr>
            <p:spPr>
              <a:xfrm>
                <a:off x="576488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3" name="Cube 192"/>
              <p:cNvSpPr/>
              <p:nvPr/>
            </p:nvSpPr>
            <p:spPr>
              <a:xfrm>
                <a:off x="1260380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4" name="Cube 193"/>
              <p:cNvSpPr/>
              <p:nvPr/>
            </p:nvSpPr>
            <p:spPr>
              <a:xfrm>
                <a:off x="1956484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5" name="Cube 194"/>
              <p:cNvSpPr/>
              <p:nvPr/>
            </p:nvSpPr>
            <p:spPr>
              <a:xfrm>
                <a:off x="2640376" y="723175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-516500" y="1769779"/>
              <a:ext cx="3164762" cy="2084825"/>
              <a:chOff x="-516500" y="1769779"/>
              <a:chExt cx="3164762" cy="2084825"/>
            </a:xfrm>
          </p:grpSpPr>
          <p:pic>
            <p:nvPicPr>
              <p:cNvPr id="197" name="Picture 196" descr="Explosion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2820" y="2310603"/>
                <a:ext cx="636782" cy="634972"/>
              </a:xfrm>
              <a:prstGeom prst="rect">
                <a:avLst/>
              </a:prstGeom>
            </p:spPr>
          </p:pic>
          <p:sp>
            <p:nvSpPr>
              <p:cNvPr id="198" name="Right Arrow 197"/>
              <p:cNvSpPr/>
              <p:nvPr/>
            </p:nvSpPr>
            <p:spPr>
              <a:xfrm rot="19130106">
                <a:off x="-516500" y="2742355"/>
                <a:ext cx="2084825" cy="576320"/>
              </a:xfrm>
              <a:prstGeom prst="rightArrow">
                <a:avLst>
                  <a:gd name="adj1" fmla="val 34615"/>
                  <a:gd name="adj2" fmla="val 4919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50800">
                  <a:srgbClr val="FF0000">
                    <a:alpha val="59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perspectiveFront" fov="7200000">
                  <a:rot lat="0" lon="19440000" rev="0"/>
                </a:camera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99" name="Picture 198" descr="Explosion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2012385" y="1993117"/>
                <a:ext cx="636782" cy="634972"/>
              </a:xfrm>
              <a:prstGeom prst="rect">
                <a:avLst/>
              </a:prstGeom>
            </p:spPr>
          </p:pic>
          <p:sp>
            <p:nvSpPr>
              <p:cNvPr id="200" name="Right Arrow 199"/>
              <p:cNvSpPr/>
              <p:nvPr/>
            </p:nvSpPr>
            <p:spPr>
              <a:xfrm rot="18793396">
                <a:off x="848511" y="2524032"/>
                <a:ext cx="2084825" cy="576320"/>
              </a:xfrm>
              <a:prstGeom prst="rightArrow">
                <a:avLst>
                  <a:gd name="adj1" fmla="val 34615"/>
                  <a:gd name="adj2" fmla="val 4919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50800">
                  <a:srgbClr val="FF0000">
                    <a:alpha val="59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perspectiveFront" fov="7200000">
                  <a:rot lat="0" lon="19440000" rev="0"/>
                </a:camera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026876" y="3468739"/>
            <a:ext cx="2059917" cy="813975"/>
            <a:chOff x="4225234" y="4492230"/>
            <a:chExt cx="4982215" cy="1968719"/>
          </a:xfrm>
        </p:grpSpPr>
        <p:sp>
          <p:nvSpPr>
            <p:cNvPr id="203" name="Right Arrow 202"/>
            <p:cNvSpPr/>
            <p:nvPr/>
          </p:nvSpPr>
          <p:spPr>
            <a:xfrm rot="19130106">
              <a:off x="5083382" y="5088182"/>
              <a:ext cx="3724595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04" name="Right Arrow 203"/>
            <p:cNvSpPr/>
            <p:nvPr/>
          </p:nvSpPr>
          <p:spPr>
            <a:xfrm rot="19130106">
              <a:off x="4225234" y="4492230"/>
              <a:ext cx="3528827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Right Arrow 204"/>
            <p:cNvSpPr/>
            <p:nvPr/>
          </p:nvSpPr>
          <p:spPr>
            <a:xfrm rot="19130106">
              <a:off x="5678622" y="5884629"/>
              <a:ext cx="3528827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857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do IPv6 security today?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Block all inbound and allow all outbound</a:t>
            </a:r>
          </a:p>
          <a:p>
            <a:r>
              <a:rPr lang="en-US" dirty="0" smtClean="0"/>
              <a:t>The customer can edit the port forwarding rules</a:t>
            </a:r>
          </a:p>
          <a:p>
            <a:r>
              <a:rPr lang="en-US" dirty="0" smtClean="0"/>
              <a:t>But still all non-open ports are blocked</a:t>
            </a:r>
          </a:p>
          <a:p>
            <a:r>
              <a:rPr lang="en-US" dirty="0" smtClean="0"/>
              <a:t>Not very good for end-to-end </a:t>
            </a:r>
            <a:r>
              <a:rPr lang="en-US" dirty="0" smtClean="0"/>
              <a:t>connectivity</a:t>
            </a:r>
          </a:p>
          <a:p>
            <a:r>
              <a:rPr lang="en-US" dirty="0" smtClean="0"/>
              <a:t>Xbox One reverts to IPv4 if IPv6 firewall is present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61831" y="1602401"/>
            <a:ext cx="2567213" cy="22209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32225" y="1271137"/>
            <a:ext cx="2262272" cy="2314401"/>
            <a:chOff x="4144712" y="-821935"/>
            <a:chExt cx="4571206" cy="4676539"/>
          </a:xfrm>
        </p:grpSpPr>
        <p:grpSp>
          <p:nvGrpSpPr>
            <p:cNvPr id="55" name="Group 54"/>
            <p:cNvGrpSpPr/>
            <p:nvPr/>
          </p:nvGrpSpPr>
          <p:grpSpPr>
            <a:xfrm>
              <a:off x="5062432" y="2310603"/>
              <a:ext cx="3163003" cy="1086777"/>
              <a:chOff x="5062432" y="2310603"/>
              <a:chExt cx="3163003" cy="1086777"/>
            </a:xfrm>
            <a:effectLst/>
          </p:grpSpPr>
          <p:sp>
            <p:nvSpPr>
              <p:cNvPr id="88" name="Cube 87"/>
              <p:cNvSpPr/>
              <p:nvPr/>
            </p:nvSpPr>
            <p:spPr>
              <a:xfrm>
                <a:off x="5062432" y="2945574"/>
                <a:ext cx="37429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9" name="Cube 88"/>
              <p:cNvSpPr/>
              <p:nvPr/>
            </p:nvSpPr>
            <p:spPr>
              <a:xfrm>
                <a:off x="5290176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0" name="Cube 89"/>
              <p:cNvSpPr/>
              <p:nvPr/>
            </p:nvSpPr>
            <p:spPr>
              <a:xfrm>
                <a:off x="5974068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6670172" y="2945574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7354064" y="2945574"/>
                <a:ext cx="87137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5062432" y="2628089"/>
                <a:ext cx="78951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4" name="Cube 93"/>
              <p:cNvSpPr/>
              <p:nvPr/>
            </p:nvSpPr>
            <p:spPr>
              <a:xfrm>
                <a:off x="5705396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5" name="Cube 94"/>
              <p:cNvSpPr/>
              <p:nvPr/>
            </p:nvSpPr>
            <p:spPr>
              <a:xfrm>
                <a:off x="6389288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6" name="Cube 95"/>
              <p:cNvSpPr/>
              <p:nvPr/>
            </p:nvSpPr>
            <p:spPr>
              <a:xfrm>
                <a:off x="7085392" y="2628089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7" name="Cube 96"/>
              <p:cNvSpPr/>
              <p:nvPr/>
            </p:nvSpPr>
            <p:spPr>
              <a:xfrm>
                <a:off x="7769285" y="2628089"/>
                <a:ext cx="45615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5062432" y="2310603"/>
                <a:ext cx="374293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5290176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0" name="Cube 99"/>
              <p:cNvSpPr/>
              <p:nvPr/>
            </p:nvSpPr>
            <p:spPr>
              <a:xfrm>
                <a:off x="5974068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1" name="Cube 100"/>
              <p:cNvSpPr/>
              <p:nvPr/>
            </p:nvSpPr>
            <p:spPr>
              <a:xfrm>
                <a:off x="6670172" y="2310603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2" name="Cube 101"/>
              <p:cNvSpPr/>
              <p:nvPr/>
            </p:nvSpPr>
            <p:spPr>
              <a:xfrm>
                <a:off x="7354064" y="2310603"/>
                <a:ext cx="87137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56" name="Right Arrow 55"/>
            <p:cNvSpPr/>
            <p:nvPr/>
          </p:nvSpPr>
          <p:spPr>
            <a:xfrm rot="18855997">
              <a:off x="5497171" y="1069986"/>
              <a:ext cx="4360162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062432" y="1675631"/>
              <a:ext cx="3163003" cy="769293"/>
              <a:chOff x="5062432" y="1675631"/>
              <a:chExt cx="3163003" cy="769293"/>
            </a:xfrm>
            <a:effectLst/>
          </p:grpSpPr>
          <p:sp>
            <p:nvSpPr>
              <p:cNvPr id="79" name="Cube 78"/>
              <p:cNvSpPr/>
              <p:nvPr/>
            </p:nvSpPr>
            <p:spPr>
              <a:xfrm>
                <a:off x="5062433" y="1993118"/>
                <a:ext cx="789512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0" name="Cube 79"/>
              <p:cNvSpPr/>
              <p:nvPr/>
            </p:nvSpPr>
            <p:spPr>
              <a:xfrm>
                <a:off x="5705396" y="1993118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1" name="Cube 80"/>
              <p:cNvSpPr/>
              <p:nvPr/>
            </p:nvSpPr>
            <p:spPr>
              <a:xfrm>
                <a:off x="7085392" y="1993118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2" name="Cube 81"/>
              <p:cNvSpPr/>
              <p:nvPr/>
            </p:nvSpPr>
            <p:spPr>
              <a:xfrm>
                <a:off x="7769285" y="1993118"/>
                <a:ext cx="45615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3" name="Cube 82"/>
              <p:cNvSpPr/>
              <p:nvPr/>
            </p:nvSpPr>
            <p:spPr>
              <a:xfrm>
                <a:off x="5062432" y="1675631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4" name="Cube 83"/>
              <p:cNvSpPr/>
              <p:nvPr/>
            </p:nvSpPr>
            <p:spPr>
              <a:xfrm>
                <a:off x="5331105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5" name="Cube 84"/>
              <p:cNvSpPr/>
              <p:nvPr/>
            </p:nvSpPr>
            <p:spPr>
              <a:xfrm>
                <a:off x="6014997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6" name="Cube 85"/>
              <p:cNvSpPr/>
              <p:nvPr/>
            </p:nvSpPr>
            <p:spPr>
              <a:xfrm>
                <a:off x="6711101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7" name="Cube 86"/>
              <p:cNvSpPr/>
              <p:nvPr/>
            </p:nvSpPr>
            <p:spPr>
              <a:xfrm>
                <a:off x="7394993" y="1675631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 rot="19130106">
              <a:off x="4355756" y="1010561"/>
              <a:ext cx="4360162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062432" y="723175"/>
              <a:ext cx="3163002" cy="1086777"/>
              <a:chOff x="5062432" y="723175"/>
              <a:chExt cx="3163002" cy="1086777"/>
            </a:xfrm>
            <a:effectLst/>
          </p:grpSpPr>
          <p:sp>
            <p:nvSpPr>
              <p:cNvPr id="65" name="Cube 64"/>
              <p:cNvSpPr/>
              <p:nvPr/>
            </p:nvSpPr>
            <p:spPr>
              <a:xfrm>
                <a:off x="5062433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6430217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7" name="Cube 66"/>
              <p:cNvSpPr/>
              <p:nvPr/>
            </p:nvSpPr>
            <p:spPr>
              <a:xfrm>
                <a:off x="7126320" y="1358146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8" name="Cube 67"/>
              <p:cNvSpPr/>
              <p:nvPr/>
            </p:nvSpPr>
            <p:spPr>
              <a:xfrm>
                <a:off x="7810214" y="1358146"/>
                <a:ext cx="415220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9" name="Cube 68"/>
              <p:cNvSpPr/>
              <p:nvPr/>
            </p:nvSpPr>
            <p:spPr>
              <a:xfrm>
                <a:off x="5062432" y="1040660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0" name="Cube 69"/>
              <p:cNvSpPr/>
              <p:nvPr/>
            </p:nvSpPr>
            <p:spPr>
              <a:xfrm>
                <a:off x="5331105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1" name="Cube 70"/>
              <p:cNvSpPr/>
              <p:nvPr/>
            </p:nvSpPr>
            <p:spPr>
              <a:xfrm>
                <a:off x="6014997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6711101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3" name="Cube 72"/>
              <p:cNvSpPr/>
              <p:nvPr/>
            </p:nvSpPr>
            <p:spPr>
              <a:xfrm>
                <a:off x="7394993" y="1040660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4" name="Cube 73"/>
              <p:cNvSpPr/>
              <p:nvPr/>
            </p:nvSpPr>
            <p:spPr>
              <a:xfrm>
                <a:off x="5062433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5" name="Cube 74"/>
              <p:cNvSpPr/>
              <p:nvPr/>
            </p:nvSpPr>
            <p:spPr>
              <a:xfrm>
                <a:off x="5746325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6430217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7" name="Cube 76"/>
              <p:cNvSpPr/>
              <p:nvPr/>
            </p:nvSpPr>
            <p:spPr>
              <a:xfrm>
                <a:off x="7126321" y="723175"/>
                <a:ext cx="83044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7810213" y="723175"/>
                <a:ext cx="415221" cy="451806"/>
              </a:xfrm>
              <a:prstGeom prst="cube">
                <a:avLst>
                  <a:gd name="adj" fmla="val 33395"/>
                </a:avLst>
              </a:prstGeom>
              <a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144712" y="1769779"/>
              <a:ext cx="3673387" cy="2084825"/>
              <a:chOff x="-1025125" y="1769779"/>
              <a:chExt cx="3673387" cy="2084825"/>
            </a:xfrm>
          </p:grpSpPr>
          <p:pic>
            <p:nvPicPr>
              <p:cNvPr id="61" name="Picture 60" descr="Explosion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195" y="2333353"/>
                <a:ext cx="636782" cy="634972"/>
              </a:xfrm>
              <a:prstGeom prst="rect">
                <a:avLst/>
              </a:prstGeom>
            </p:spPr>
          </p:pic>
          <p:sp>
            <p:nvSpPr>
              <p:cNvPr id="62" name="Right Arrow 61"/>
              <p:cNvSpPr/>
              <p:nvPr/>
            </p:nvSpPr>
            <p:spPr>
              <a:xfrm rot="19130106">
                <a:off x="-1025125" y="2765105"/>
                <a:ext cx="2084825" cy="576320"/>
              </a:xfrm>
              <a:prstGeom prst="rightArrow">
                <a:avLst>
                  <a:gd name="adj1" fmla="val 34615"/>
                  <a:gd name="adj2" fmla="val 4919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50800">
                  <a:srgbClr val="FF0000">
                    <a:alpha val="59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perspectiveFront" fov="7200000">
                  <a:rot lat="0" lon="19440000" rev="0"/>
                </a:camera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63" name="Picture 62" descr="Explosion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V="1">
                <a:off x="2012385" y="1993117"/>
                <a:ext cx="636782" cy="634972"/>
              </a:xfrm>
              <a:prstGeom prst="rect">
                <a:avLst/>
              </a:prstGeom>
            </p:spPr>
          </p:pic>
          <p:sp>
            <p:nvSpPr>
              <p:cNvPr id="64" name="Right Arrow 63"/>
              <p:cNvSpPr/>
              <p:nvPr/>
            </p:nvSpPr>
            <p:spPr>
              <a:xfrm rot="18793396">
                <a:off x="848511" y="2524032"/>
                <a:ext cx="2084825" cy="576320"/>
              </a:xfrm>
              <a:prstGeom prst="rightArrow">
                <a:avLst>
                  <a:gd name="adj1" fmla="val 34615"/>
                  <a:gd name="adj2" fmla="val 49191"/>
                </a:avLst>
              </a:prstGeom>
              <a:solidFill>
                <a:srgbClr val="FF000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50800">
                  <a:srgbClr val="FF0000">
                    <a:alpha val="59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perspectiveFront" fov="7200000">
                  <a:rot lat="0" lon="19440000" rev="0"/>
                </a:camera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NAT ≠ IPv6 Firewall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IPv4 NAT: (Generally) allows TCP hole punching. E2E TCP communication is possible with the help of a "rendezvous server", as NATs generally use endpoint independent mapping</a:t>
            </a:r>
          </a:p>
          <a:p>
            <a:r>
              <a:rPr lang="en-US" dirty="0" smtClean="0"/>
              <a:t>IPv6 Firewall: (Generally) does not allow TCP hole punching (if it is implemented using Linux </a:t>
            </a:r>
            <a:r>
              <a:rPr lang="en-US" dirty="0" err="1" smtClean="0"/>
              <a:t>iptables</a:t>
            </a:r>
            <a:r>
              <a:rPr lang="en-US" dirty="0" smtClean="0"/>
              <a:t>, which uses address and port dependent filtering). Will severely impact the user's experience.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39" b="-2839"/>
          <a:stretch>
            <a:fillRect/>
          </a:stretch>
        </p:blipFill>
        <p:spPr>
          <a:xfrm>
            <a:off x="5725685" y="2135749"/>
            <a:ext cx="1883630" cy="1635590"/>
          </a:xfrm>
        </p:spPr>
      </p:pic>
    </p:spTree>
    <p:extLst>
      <p:ext uri="{BB962C8B-B14F-4D97-AF65-F5344CB8AC3E}">
        <p14:creationId xmlns:p14="http://schemas.microsoft.com/office/powerpoint/2010/main" val="40717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solution?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Balanced Security for IPv6 Residential </a:t>
            </a:r>
            <a:r>
              <a:rPr lang="en-US" sz="4400" dirty="0" smtClean="0"/>
              <a:t>CPE</a:t>
            </a:r>
          </a:p>
          <a:p>
            <a:pPr marL="0" indent="0" algn="ctr">
              <a:buNone/>
            </a:pPr>
            <a:r>
              <a:rPr lang="en-US" sz="4000" dirty="0" smtClean="0">
                <a:latin typeface="Perpetua" charset="0"/>
              </a:rPr>
              <a:t>draft</a:t>
            </a:r>
            <a:r>
              <a:rPr lang="en-US" sz="4000" dirty="0">
                <a:latin typeface="Perpetua" charset="0"/>
              </a:rPr>
              <a:t>-ietf-v6ops-balanced-ipv6-</a:t>
            </a:r>
            <a:r>
              <a:rPr lang="en-US" sz="4000" dirty="0" smtClean="0">
                <a:latin typeface="Perpetua" charset="0"/>
              </a:rPr>
              <a:t>security</a:t>
            </a:r>
          </a:p>
          <a:p>
            <a:pPr marL="0" indent="0" algn="ctr">
              <a:buNone/>
            </a:pPr>
            <a:r>
              <a:rPr lang="en-US" sz="2800" dirty="0" smtClean="0">
                <a:latin typeface="Perpetua" charset="0"/>
              </a:rPr>
              <a:t>M</a:t>
            </a:r>
            <a:r>
              <a:rPr lang="en-US" sz="2800" dirty="0">
                <a:latin typeface="Perpetua" charset="0"/>
              </a:rPr>
              <a:t>. </a:t>
            </a:r>
            <a:r>
              <a:rPr lang="en-US" sz="2800" dirty="0" err="1">
                <a:latin typeface="Perpetua" charset="0"/>
              </a:rPr>
              <a:t>Gysi</a:t>
            </a:r>
            <a:r>
              <a:rPr lang="en-US" sz="2800" dirty="0">
                <a:latin typeface="Perpetua" charset="0"/>
              </a:rPr>
              <a:t>, G. </a:t>
            </a:r>
            <a:r>
              <a:rPr lang="en-US" sz="2800" dirty="0" err="1">
                <a:latin typeface="Perpetua" charset="0"/>
              </a:rPr>
              <a:t>Leclanche</a:t>
            </a:r>
            <a:r>
              <a:rPr lang="en-US" sz="2800" dirty="0">
                <a:latin typeface="Perpetua" charset="0"/>
              </a:rPr>
              <a:t>, E. </a:t>
            </a:r>
            <a:r>
              <a:rPr lang="en-US" sz="2800" dirty="0" err="1">
                <a:latin typeface="Perpetua" charset="0"/>
              </a:rPr>
              <a:t>Vyncke</a:t>
            </a:r>
            <a:r>
              <a:rPr lang="en-US" sz="2800" dirty="0">
                <a:latin typeface="Perpetua" charset="0"/>
              </a:rPr>
              <a:t>, R. </a:t>
            </a:r>
            <a:r>
              <a:rPr lang="en-US" sz="2800" dirty="0" smtClean="0">
                <a:latin typeface="Perpetua" charset="0"/>
              </a:rPr>
              <a:t>Anfinsen</a:t>
            </a:r>
          </a:p>
          <a:p>
            <a:pPr marL="0" indent="0" algn="ctr">
              <a:buNone/>
            </a:pPr>
            <a:r>
              <a:rPr lang="en-US" sz="1600" dirty="0">
                <a:latin typeface="Perpetua" charset="0"/>
              </a:rPr>
              <a:t>http://</a:t>
            </a:r>
            <a:r>
              <a:rPr lang="en-US" sz="1600" dirty="0" err="1">
                <a:latin typeface="Perpetua" charset="0"/>
              </a:rPr>
              <a:t>tools.ietf.org</a:t>
            </a:r>
            <a:r>
              <a:rPr lang="en-US" sz="1600" dirty="0">
                <a:latin typeface="Perpetua" charset="0"/>
              </a:rPr>
              <a:t>/html/draft-ietf-v6ops-balanced-ipv6-security-01</a:t>
            </a:r>
            <a:endParaRPr lang="en-US" sz="1600" dirty="0" smtClean="0">
              <a:latin typeface="Perpetua" charset="0"/>
            </a:endParaRPr>
          </a:p>
          <a:p>
            <a:pPr marL="0" indent="0" algn="ctr">
              <a:buNone/>
            </a:pPr>
            <a:endParaRPr lang="en-US" sz="3200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994"/>
            <a:ext cx="6983366" cy="660236"/>
          </a:xfrm>
        </p:spPr>
        <p:txBody>
          <a:bodyPr/>
          <a:lstStyle/>
          <a:p>
            <a:r>
              <a:rPr lang="en-US" smtClean="0"/>
              <a:t>Balanced Security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0753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Works </a:t>
            </a:r>
            <a:r>
              <a:rPr lang="en-US" dirty="0">
                <a:latin typeface="Calibri" charset="0"/>
              </a:rPr>
              <a:t>like RFC 6092 in open mode</a:t>
            </a:r>
          </a:p>
          <a:p>
            <a:pPr lvl="1"/>
            <a:r>
              <a:rPr lang="en-US" dirty="0">
                <a:latin typeface="Calibri" charset="0"/>
              </a:rPr>
              <a:t>Allow all inbound traffic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EXCEPT for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defined exceptions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61831" y="1602401"/>
            <a:ext cx="2567213" cy="22209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613726" y="1960539"/>
            <a:ext cx="2732023" cy="1281318"/>
            <a:chOff x="-82986" y="2453025"/>
            <a:chExt cx="5024994" cy="2356720"/>
          </a:xfrm>
        </p:grpSpPr>
        <p:sp>
          <p:nvSpPr>
            <p:cNvPr id="27" name="Right Arrow 26"/>
            <p:cNvSpPr/>
            <p:nvPr/>
          </p:nvSpPr>
          <p:spPr>
            <a:xfrm rot="19130106">
              <a:off x="1786752" y="3094790"/>
              <a:ext cx="1592621" cy="413098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860000" rev="1080000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Cube 27"/>
            <p:cNvSpPr/>
            <p:nvPr/>
          </p:nvSpPr>
          <p:spPr>
            <a:xfrm>
              <a:off x="1890817" y="2770511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9" name="Picture 28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256" y="3531149"/>
              <a:ext cx="636782" cy="634972"/>
            </a:xfrm>
            <a:prstGeom prst="rect">
              <a:avLst/>
            </a:prstGeom>
          </p:spPr>
        </p:pic>
        <p:sp>
          <p:nvSpPr>
            <p:cNvPr id="30" name="Cube 29"/>
            <p:cNvSpPr/>
            <p:nvPr/>
          </p:nvSpPr>
          <p:spPr>
            <a:xfrm>
              <a:off x="523032" y="3722968"/>
              <a:ext cx="374293" cy="451806"/>
            </a:xfrm>
            <a:prstGeom prst="cube">
              <a:avLst>
                <a:gd name="adj" fmla="val 33395"/>
              </a:avLst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Cube 30"/>
            <p:cNvSpPr/>
            <p:nvPr/>
          </p:nvSpPr>
          <p:spPr>
            <a:xfrm>
              <a:off x="1434668" y="4357939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Cube 31"/>
            <p:cNvSpPr/>
            <p:nvPr/>
          </p:nvSpPr>
          <p:spPr>
            <a:xfrm>
              <a:off x="2814664" y="4357939"/>
              <a:ext cx="871371" cy="451806"/>
            </a:xfrm>
            <a:prstGeom prst="cube">
              <a:avLst>
                <a:gd name="adj" fmla="val 33395"/>
              </a:avLst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Cube 32"/>
            <p:cNvSpPr/>
            <p:nvPr/>
          </p:nvSpPr>
          <p:spPr>
            <a:xfrm>
              <a:off x="1849888" y="4040454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Cube 33"/>
            <p:cNvSpPr/>
            <p:nvPr/>
          </p:nvSpPr>
          <p:spPr>
            <a:xfrm>
              <a:off x="1434668" y="3722968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Cube 34"/>
            <p:cNvSpPr/>
            <p:nvPr/>
          </p:nvSpPr>
          <p:spPr>
            <a:xfrm>
              <a:off x="791705" y="2453025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Right Arrow 35"/>
            <p:cNvSpPr/>
            <p:nvPr/>
          </p:nvSpPr>
          <p:spPr>
            <a:xfrm rot="19130106">
              <a:off x="-82986" y="2616671"/>
              <a:ext cx="357160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Right Arrow 36"/>
            <p:cNvSpPr/>
            <p:nvPr/>
          </p:nvSpPr>
          <p:spPr>
            <a:xfrm rot="19130106">
              <a:off x="1370402" y="4009070"/>
              <a:ext cx="357160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8" name="Picture 37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1408992" y="3707594"/>
              <a:ext cx="636782" cy="634972"/>
            </a:xfrm>
            <a:prstGeom prst="rect">
              <a:avLst/>
            </a:prstGeom>
          </p:spPr>
        </p:pic>
        <p:sp>
          <p:nvSpPr>
            <p:cNvPr id="39" name="Right Arrow 38"/>
            <p:cNvSpPr/>
            <p:nvPr/>
          </p:nvSpPr>
          <p:spPr>
            <a:xfrm rot="19130106">
              <a:off x="117303" y="4146067"/>
              <a:ext cx="2084825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0" name="Picture 39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0444" y="2755095"/>
              <a:ext cx="636782" cy="634972"/>
            </a:xfrm>
            <a:prstGeom prst="rect">
              <a:avLst/>
            </a:prstGeom>
          </p:spPr>
        </p:pic>
        <p:sp>
          <p:nvSpPr>
            <p:cNvPr id="41" name="Right Arrow 40"/>
            <p:cNvSpPr/>
            <p:nvPr/>
          </p:nvSpPr>
          <p:spPr>
            <a:xfrm rot="19130106">
              <a:off x="663494" y="3216183"/>
              <a:ext cx="2084825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Right Arrow 41"/>
            <p:cNvSpPr/>
            <p:nvPr/>
          </p:nvSpPr>
          <p:spPr>
            <a:xfrm rot="19130106">
              <a:off x="1105614" y="3409524"/>
              <a:ext cx="375805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43" name="Cube 42"/>
            <p:cNvSpPr/>
            <p:nvPr/>
          </p:nvSpPr>
          <p:spPr>
            <a:xfrm>
              <a:off x="2545992" y="3405483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69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Some applications (identified by ports) are blocked:</a:t>
            </a:r>
          </a:p>
          <a:p>
            <a:pPr lvl="1"/>
            <a:r>
              <a:rPr lang="en-US" dirty="0">
                <a:latin typeface="Calibri" charset="0"/>
              </a:rPr>
              <a:t>Either inbound </a:t>
            </a:r>
          </a:p>
          <a:p>
            <a:pPr lvl="1"/>
            <a:r>
              <a:rPr lang="en-US" dirty="0">
                <a:latin typeface="Calibri" charset="0"/>
              </a:rPr>
              <a:t>or </a:t>
            </a:r>
            <a:r>
              <a:rPr lang="en-US" dirty="0" smtClean="0">
                <a:latin typeface="Calibri" charset="0"/>
              </a:rPr>
              <a:t>inbound and outbound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Apps assumed to be too dangerous if exploited from outside</a:t>
            </a:r>
          </a:p>
          <a:p>
            <a:pPr lvl="1"/>
            <a:r>
              <a:rPr lang="en-US" dirty="0">
                <a:latin typeface="Calibri" charset="0"/>
              </a:rPr>
              <a:t>SSH, Telnet (!), HTTP (but not HTTPS), remote </a:t>
            </a:r>
            <a:r>
              <a:rPr lang="en-US" dirty="0" smtClean="0">
                <a:latin typeface="Calibri" charset="0"/>
              </a:rPr>
              <a:t>desktop, NTP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Apps that should not cross the SP CPE ‘boundary’</a:t>
            </a:r>
          </a:p>
          <a:p>
            <a:pPr lvl="1"/>
            <a:r>
              <a:rPr lang="en-US" dirty="0">
                <a:latin typeface="Calibri" charset="0"/>
              </a:rPr>
              <a:t>RPC, NetBIOS, 445/TCP, AFP, ...</a:t>
            </a:r>
          </a:p>
          <a:p>
            <a:endParaRPr lang="nb-NO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61831" y="1602401"/>
            <a:ext cx="2567213" cy="22209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13726" y="1960539"/>
            <a:ext cx="2732023" cy="1281318"/>
            <a:chOff x="-82986" y="2453025"/>
            <a:chExt cx="5024994" cy="2356720"/>
          </a:xfrm>
        </p:grpSpPr>
        <p:sp>
          <p:nvSpPr>
            <p:cNvPr id="9" name="Right Arrow 8"/>
            <p:cNvSpPr/>
            <p:nvPr/>
          </p:nvSpPr>
          <p:spPr>
            <a:xfrm rot="19130106">
              <a:off x="1786752" y="3094790"/>
              <a:ext cx="1592621" cy="413098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860000" rev="1080000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Cube 9"/>
            <p:cNvSpPr/>
            <p:nvPr/>
          </p:nvSpPr>
          <p:spPr>
            <a:xfrm>
              <a:off x="1890817" y="2770511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" name="Picture 10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256" y="3531149"/>
              <a:ext cx="636782" cy="634972"/>
            </a:xfrm>
            <a:prstGeom prst="rect">
              <a:avLst/>
            </a:prstGeom>
          </p:spPr>
        </p:pic>
        <p:sp>
          <p:nvSpPr>
            <p:cNvPr id="12" name="Cube 11"/>
            <p:cNvSpPr/>
            <p:nvPr/>
          </p:nvSpPr>
          <p:spPr>
            <a:xfrm>
              <a:off x="523032" y="3722968"/>
              <a:ext cx="374293" cy="451806"/>
            </a:xfrm>
            <a:prstGeom prst="cube">
              <a:avLst>
                <a:gd name="adj" fmla="val 33395"/>
              </a:avLst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Cube 12"/>
            <p:cNvSpPr/>
            <p:nvPr/>
          </p:nvSpPr>
          <p:spPr>
            <a:xfrm>
              <a:off x="1434668" y="4357939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Cube 13"/>
            <p:cNvSpPr/>
            <p:nvPr/>
          </p:nvSpPr>
          <p:spPr>
            <a:xfrm>
              <a:off x="2814664" y="4357939"/>
              <a:ext cx="871371" cy="451806"/>
            </a:xfrm>
            <a:prstGeom prst="cube">
              <a:avLst>
                <a:gd name="adj" fmla="val 33395"/>
              </a:avLst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Cube 14"/>
            <p:cNvSpPr/>
            <p:nvPr/>
          </p:nvSpPr>
          <p:spPr>
            <a:xfrm>
              <a:off x="1849888" y="4040454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Cube 15"/>
            <p:cNvSpPr/>
            <p:nvPr/>
          </p:nvSpPr>
          <p:spPr>
            <a:xfrm>
              <a:off x="1434668" y="3722968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Cube 16"/>
            <p:cNvSpPr/>
            <p:nvPr/>
          </p:nvSpPr>
          <p:spPr>
            <a:xfrm>
              <a:off x="791705" y="2453025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ight Arrow 17"/>
            <p:cNvSpPr/>
            <p:nvPr/>
          </p:nvSpPr>
          <p:spPr>
            <a:xfrm rot="19130106">
              <a:off x="-82986" y="2616671"/>
              <a:ext cx="357160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ight Arrow 18"/>
            <p:cNvSpPr/>
            <p:nvPr/>
          </p:nvSpPr>
          <p:spPr>
            <a:xfrm rot="19130106">
              <a:off x="1370402" y="4009070"/>
              <a:ext cx="357160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0" name="Picture 19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1408992" y="3707594"/>
              <a:ext cx="636782" cy="634972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 rot="19130106">
              <a:off x="117303" y="4146067"/>
              <a:ext cx="2084825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2" name="Picture 21" descr="Explos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0444" y="2755095"/>
              <a:ext cx="636782" cy="63497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 rot="19130106">
              <a:off x="663494" y="3216183"/>
              <a:ext cx="2084825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FF0000"/>
            </a:solidFill>
            <a:effectLst>
              <a:glow rad="50800">
                <a:srgbClr val="FF00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ight Arrow 23"/>
            <p:cNvSpPr/>
            <p:nvPr/>
          </p:nvSpPr>
          <p:spPr>
            <a:xfrm rot="19130106">
              <a:off x="1105614" y="3409524"/>
              <a:ext cx="3758056" cy="576320"/>
            </a:xfrm>
            <a:prstGeom prst="rightArrow">
              <a:avLst>
                <a:gd name="adj1" fmla="val 34615"/>
                <a:gd name="adj2" fmla="val 49191"/>
              </a:avLst>
            </a:prstGeom>
            <a:solidFill>
              <a:srgbClr val="00FF00"/>
            </a:solidFill>
            <a:effectLst>
              <a:glow rad="50800">
                <a:srgbClr val="00FF00">
                  <a:alpha val="59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perspectiveFront" fov="7200000">
                <a:rot lat="0" lon="1944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5" name="Cube 24"/>
            <p:cNvSpPr/>
            <p:nvPr/>
          </p:nvSpPr>
          <p:spPr>
            <a:xfrm>
              <a:off x="2545992" y="3405483"/>
              <a:ext cx="830441" cy="451806"/>
            </a:xfrm>
            <a:prstGeom prst="cube">
              <a:avLst>
                <a:gd name="adj" fmla="val 33395"/>
              </a:avLst>
            </a:prstGeom>
            <a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147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Several options:</a:t>
            </a:r>
          </a:p>
          <a:p>
            <a:r>
              <a:rPr lang="en-US" dirty="0" smtClean="0"/>
              <a:t>BCOP Document defining a default exceptions list, community effort</a:t>
            </a:r>
          </a:p>
          <a:p>
            <a:r>
              <a:rPr lang="en-US" dirty="0"/>
              <a:t>SP </a:t>
            </a:r>
            <a:r>
              <a:rPr lang="en-US" dirty="0" smtClean="0"/>
              <a:t>could </a:t>
            </a:r>
            <a:r>
              <a:rPr lang="en-US" dirty="0"/>
              <a:t>define their own default </a:t>
            </a:r>
            <a:r>
              <a:rPr lang="en-US" dirty="0" smtClean="0"/>
              <a:t>exceptions </a:t>
            </a:r>
            <a:r>
              <a:rPr lang="en-US" dirty="0"/>
              <a:t>list</a:t>
            </a:r>
          </a:p>
          <a:p>
            <a:endParaRPr lang="en-US" dirty="0"/>
          </a:p>
          <a:p>
            <a:r>
              <a:rPr lang="en-US" dirty="0" smtClean="0"/>
              <a:t>List in draft only provided as an example. Shows Swisscom list at the time of writing the draft.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5924659"/>
              </p:ext>
            </p:extLst>
          </p:nvPr>
        </p:nvGraphicFramePr>
        <p:xfrm>
          <a:off x="4648200" y="1200150"/>
          <a:ext cx="4038600" cy="350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2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Egendefinert 5">
      <a:dk1>
        <a:srgbClr val="595959"/>
      </a:dk1>
      <a:lt1>
        <a:sysClr val="window" lastClr="FFFFFF"/>
      </a:lt1>
      <a:dk2>
        <a:srgbClr val="828282"/>
      </a:dk2>
      <a:lt2>
        <a:srgbClr val="E6E6E6"/>
      </a:lt2>
      <a:accent1>
        <a:srgbClr val="595959"/>
      </a:accent1>
      <a:accent2>
        <a:srgbClr val="D71921"/>
      </a:accent2>
      <a:accent3>
        <a:srgbClr val="B4B4B4"/>
      </a:accent3>
      <a:accent4>
        <a:srgbClr val="C8C8C8"/>
      </a:accent4>
      <a:accent5>
        <a:srgbClr val="DCDCDC"/>
      </a:accent5>
      <a:accent6>
        <a:srgbClr val="F0F0F0"/>
      </a:accent6>
      <a:hlink>
        <a:srgbClr val="1996EF"/>
      </a:hlink>
      <a:folHlink>
        <a:srgbClr val="A432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Egendefinert 9">
      <a:dk1>
        <a:srgbClr val="595959"/>
      </a:dk1>
      <a:lt1>
        <a:sysClr val="window" lastClr="FFFFFF"/>
      </a:lt1>
      <a:dk2>
        <a:srgbClr val="828282"/>
      </a:dk2>
      <a:lt2>
        <a:srgbClr val="E6E6E6"/>
      </a:lt2>
      <a:accent1>
        <a:srgbClr val="595959"/>
      </a:accent1>
      <a:accent2>
        <a:srgbClr val="D71921"/>
      </a:accent2>
      <a:accent3>
        <a:srgbClr val="B4B4B4"/>
      </a:accent3>
      <a:accent4>
        <a:srgbClr val="C8C8C8"/>
      </a:accent4>
      <a:accent5>
        <a:srgbClr val="DCDCDC"/>
      </a:accent5>
      <a:accent6>
        <a:srgbClr val="F0F0F0"/>
      </a:accent6>
      <a:hlink>
        <a:srgbClr val="5BCBEF"/>
      </a:hlink>
      <a:folHlink>
        <a:srgbClr val="A432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</TotalTime>
  <Words>610</Words>
  <Application>Microsoft Macintosh PowerPoint</Application>
  <PresentationFormat>On-screen Show (16:9)</PresentationFormat>
  <Paragraphs>91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1_Office-tema</vt:lpstr>
      <vt:lpstr>Office-tema</vt:lpstr>
      <vt:lpstr>Balancing End-user Security and End-to-end Connectivity</vt:lpstr>
      <vt:lpstr>The Question</vt:lpstr>
      <vt:lpstr>How do we do IPv6 security today?</vt:lpstr>
      <vt:lpstr>How do we do IPv6 security today?</vt:lpstr>
      <vt:lpstr>IPv4 NAT ≠ IPv6 Firewall</vt:lpstr>
      <vt:lpstr>The solution?</vt:lpstr>
      <vt:lpstr>Balanced Security</vt:lpstr>
      <vt:lpstr>Typical Exceptions</vt:lpstr>
      <vt:lpstr>Managing Exceptions</vt:lpstr>
      <vt:lpstr>Deployed?</vt:lpstr>
      <vt:lpstr>PowerPoint Presentation</vt:lpstr>
      <vt:lpstr>Want to contribute?</vt:lpstr>
      <vt:lpstr>PowerPoint Presentation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Stine Halvorsen</dc:creator>
  <cp:lastModifiedBy>Ragnar Anfinsen</cp:lastModifiedBy>
  <cp:revision>269</cp:revision>
  <dcterms:created xsi:type="dcterms:W3CDTF">2012-05-15T12:18:33Z</dcterms:created>
  <dcterms:modified xsi:type="dcterms:W3CDTF">2014-05-12T19:22:27Z</dcterms:modified>
</cp:coreProperties>
</file>