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1"/>
  </p:notesMasterIdLst>
  <p:sldIdLst>
    <p:sldId id="256" r:id="rId2"/>
    <p:sldId id="380" r:id="rId3"/>
    <p:sldId id="381" r:id="rId4"/>
    <p:sldId id="382" r:id="rId5"/>
    <p:sldId id="384" r:id="rId6"/>
    <p:sldId id="334" r:id="rId7"/>
    <p:sldId id="335" r:id="rId8"/>
    <p:sldId id="383" r:id="rId9"/>
    <p:sldId id="260" r:id="rId10"/>
    <p:sldId id="385" r:id="rId11"/>
    <p:sldId id="300" r:id="rId12"/>
    <p:sldId id="303" r:id="rId13"/>
    <p:sldId id="302" r:id="rId14"/>
    <p:sldId id="269" r:id="rId15"/>
    <p:sldId id="261" r:id="rId16"/>
    <p:sldId id="262" r:id="rId17"/>
    <p:sldId id="270" r:id="rId18"/>
    <p:sldId id="372" r:id="rId19"/>
    <p:sldId id="376" r:id="rId20"/>
    <p:sldId id="377" r:id="rId21"/>
    <p:sldId id="378" r:id="rId22"/>
    <p:sldId id="379" r:id="rId23"/>
    <p:sldId id="281" r:id="rId24"/>
    <p:sldId id="312" r:id="rId25"/>
    <p:sldId id="332" r:id="rId26"/>
    <p:sldId id="282" r:id="rId27"/>
    <p:sldId id="283" r:id="rId28"/>
    <p:sldId id="316" r:id="rId29"/>
    <p:sldId id="26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4" autoAdjust="0"/>
    <p:restoredTop sz="88244" autoAdjust="0"/>
  </p:normalViewPr>
  <p:slideViewPr>
    <p:cSldViewPr snapToGrid="0">
      <p:cViewPr varScale="1">
        <p:scale>
          <a:sx n="81" d="100"/>
          <a:sy n="81" d="100"/>
        </p:scale>
        <p:origin x="8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C8803-766A-42F9-B615-D02095DB404F}" type="datetimeFigureOut">
              <a:rPr lang="en-US" smtClean="0"/>
              <a:t>4/4/2014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EE2DE-ADFD-41C5-A8BF-9BA1156F24EF}" type="slidenum">
              <a:rPr lang="en-US" smtClean="0"/>
              <a:t>‹#›</a:t>
            </a:fld>
            <a:endParaRPr lang="en-US"/>
          </a:p>
        </p:txBody>
      </p:sp>
    </p:spTree>
    <p:extLst>
      <p:ext uri="{BB962C8B-B14F-4D97-AF65-F5344CB8AC3E}">
        <p14:creationId xmlns:p14="http://schemas.microsoft.com/office/powerpoint/2010/main" val="158043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add complexity to resolve real</a:t>
            </a:r>
            <a:r>
              <a:rPr lang="en-US" baseline="0" dirty="0" smtClean="0"/>
              <a:t> problems, and create real value</a:t>
            </a:r>
          </a:p>
          <a:p>
            <a:pPr marL="171450" indent="-171450">
              <a:buFont typeface="Arial" panose="020B0604020202020204" pitchFamily="34" charset="0"/>
              <a:buChar char="•"/>
            </a:pPr>
            <a:r>
              <a:rPr lang="en-US" baseline="0" dirty="0" smtClean="0"/>
              <a:t>However, adding complexity means that while the system is better able to respond to some things, it is less able to respond to others</a:t>
            </a:r>
            <a:endParaRPr lang="en-US" dirty="0"/>
          </a:p>
        </p:txBody>
      </p:sp>
      <p:sp>
        <p:nvSpPr>
          <p:cNvPr id="4" name="Slide Number Placeholder 3"/>
          <p:cNvSpPr>
            <a:spLocks noGrp="1"/>
          </p:cNvSpPr>
          <p:nvPr>
            <p:ph type="sldNum" sz="quarter" idx="10"/>
          </p:nvPr>
        </p:nvSpPr>
        <p:spPr/>
        <p:txBody>
          <a:bodyPr/>
          <a:lstStyle/>
          <a:p>
            <a:fld id="{A1DEE2DE-ADFD-41C5-A8BF-9BA1156F24EF}" type="slidenum">
              <a:rPr lang="en-US" smtClean="0"/>
              <a:t>4</a:t>
            </a:fld>
            <a:endParaRPr lang="en-US"/>
          </a:p>
        </p:txBody>
      </p:sp>
    </p:spTree>
    <p:extLst>
      <p:ext uri="{BB962C8B-B14F-4D97-AF65-F5344CB8AC3E}">
        <p14:creationId xmlns:p14="http://schemas.microsoft.com/office/powerpoint/2010/main" val="33544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RYF:</a:t>
            </a:r>
            <a:r>
              <a:rPr lang="en-US" baseline="0" dirty="0" smtClean="0"/>
              <a:t> Robust Yet Fragile – see Meyer, et. Al</a:t>
            </a:r>
          </a:p>
          <a:p>
            <a:pPr marL="171450" indent="-171450">
              <a:buFont typeface="Arial" panose="020B0604020202020204" pitchFamily="34" charset="0"/>
              <a:buChar char="•"/>
            </a:pPr>
            <a:r>
              <a:rPr lang="en-US" baseline="0" dirty="0" smtClean="0"/>
              <a:t>CAP: CAP Theorem – Consistent, Accessible, </a:t>
            </a:r>
            <a:r>
              <a:rPr lang="en-US" baseline="0" dirty="0" err="1" smtClean="0"/>
              <a:t>Paritionable</a:t>
            </a:r>
            <a:r>
              <a:rPr lang="en-US" baseline="0" dirty="0" smtClean="0"/>
              <a:t>, choose two</a:t>
            </a:r>
          </a:p>
          <a:p>
            <a:pPr marL="171450" indent="-171450">
              <a:buFont typeface="Arial" panose="020B0604020202020204" pitchFamily="34" charset="0"/>
              <a:buChar char="•"/>
            </a:pPr>
            <a:r>
              <a:rPr lang="en-US" baseline="0" dirty="0" smtClean="0"/>
              <a:t>QSC: Quality, Speed, Cost, choose two</a:t>
            </a:r>
            <a:endParaRPr lang="en-US" dirty="0"/>
          </a:p>
        </p:txBody>
      </p:sp>
      <p:sp>
        <p:nvSpPr>
          <p:cNvPr id="4" name="Slide Number Placeholder 3"/>
          <p:cNvSpPr>
            <a:spLocks noGrp="1"/>
          </p:cNvSpPr>
          <p:nvPr>
            <p:ph type="sldNum" sz="quarter" idx="10"/>
          </p:nvPr>
        </p:nvSpPr>
        <p:spPr/>
        <p:txBody>
          <a:bodyPr/>
          <a:lstStyle/>
          <a:p>
            <a:fld id="{A1DEE2DE-ADFD-41C5-A8BF-9BA1156F24EF}" type="slidenum">
              <a:rPr lang="en-US" smtClean="0"/>
              <a:t>5</a:t>
            </a:fld>
            <a:endParaRPr lang="en-US"/>
          </a:p>
        </p:txBody>
      </p:sp>
    </p:spTree>
    <p:extLst>
      <p:ext uri="{BB962C8B-B14F-4D97-AF65-F5344CB8AC3E}">
        <p14:creationId xmlns:p14="http://schemas.microsoft.com/office/powerpoint/2010/main" val="302874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DEE2DE-ADFD-41C5-A8BF-9BA1156F24EF}" type="slidenum">
              <a:rPr lang="en-US" smtClean="0"/>
              <a:t>8</a:t>
            </a:fld>
            <a:endParaRPr lang="en-US"/>
          </a:p>
        </p:txBody>
      </p:sp>
    </p:spTree>
    <p:extLst>
      <p:ext uri="{BB962C8B-B14F-4D97-AF65-F5344CB8AC3E}">
        <p14:creationId xmlns:p14="http://schemas.microsoft.com/office/powerpoint/2010/main" val="247218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4/4/2014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latin typeface="Calibri" panose="020F0502020204030204" pitchFamily="34" charset="0"/>
              </a:defRPr>
            </a:lvl1pPr>
          </a:lstStyle>
          <a:p>
            <a:r>
              <a:rPr lang="en-US" smtClean="0"/>
              <a:t>NANOG 2013</a:t>
            </a:r>
            <a:endParaRPr lang="en-US" dirty="0"/>
          </a:p>
        </p:txBody>
      </p:sp>
      <p:sp>
        <p:nvSpPr>
          <p:cNvPr id="6" name="Slide Number Placeholder 5"/>
          <p:cNvSpPr>
            <a:spLocks noGrp="1"/>
          </p:cNvSpPr>
          <p:nvPr>
            <p:ph type="sldNum" sz="quarter" idx="12"/>
          </p:nvPr>
        </p:nvSpPr>
        <p:spPr/>
        <p:txBody>
          <a:bodyPr>
            <a:normAutofit/>
          </a:bodyPr>
          <a:lstStyle>
            <a:lvl1pPr>
              <a:defRPr sz="2000">
                <a:solidFill>
                  <a:schemeClr val="tx1">
                    <a:lumMod val="65000"/>
                  </a:schemeClr>
                </a:solidFill>
                <a:latin typeface="Calibri" panose="020F0502020204030204" pitchFamily="34" charset="0"/>
              </a:defRPr>
            </a:lvl1p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0"/>
              </a:spcAft>
              <a:defRPr>
                <a:latin typeface="Calibri" panose="020F0502020204030204" pitchFamily="34" charset="0"/>
                <a:cs typeface="Arial" panose="020B0604020202020204" pitchFamily="34" charset="0"/>
              </a:defRPr>
            </a:lvl1pPr>
            <a:lvl2pPr>
              <a:spcAft>
                <a:spcPts val="0"/>
              </a:spcAft>
              <a:defRPr>
                <a:latin typeface="Calibri" panose="020F0502020204030204" pitchFamily="34" charset="0"/>
                <a:cs typeface="Arial" panose="020B0604020202020204" pitchFamily="34" charset="0"/>
              </a:defRPr>
            </a:lvl2pPr>
            <a:lvl3pPr>
              <a:spcAft>
                <a:spcPts val="0"/>
              </a:spcAft>
              <a:defRPr>
                <a:latin typeface="Calibri" panose="020F0502020204030204" pitchFamily="34" charset="0"/>
                <a:cs typeface="Arial" panose="020B0604020202020204" pitchFamily="34" charset="0"/>
              </a:defRPr>
            </a:lvl3pPr>
            <a:lvl4pPr>
              <a:defRPr>
                <a:latin typeface="Calibri" panose="020F0502020204030204" pitchFamily="34" charset="0"/>
                <a:cs typeface="Arial" panose="020B0604020202020204" pitchFamily="34" charset="0"/>
              </a:defRPr>
            </a:lvl4pPr>
            <a:lvl5pPr>
              <a:defRPr>
                <a:latin typeface="Calibri" panose="020F050202020403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78C94063-DF36-4330-A365-08DA1FA5B7D6}" type="datetimeFigureOut">
              <a:rPr lang="en-US" dirty="0"/>
              <a:t>4/4/2014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normAutofit/>
          </a:bodyPr>
          <a:lstStyle>
            <a:lvl1pPr>
              <a:defRPr sz="2000">
                <a:latin typeface="Calibri" panose="020F0502020204030204" pitchFamily="34" charset="0"/>
              </a:defRPr>
            </a:lvl1p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atin typeface="P22 FLLW Midway" panose="02000506000000020004" pitchFamily="2"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4/4/2014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normAutofit/>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normAutofit/>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4/4/2014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4/4/2014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4/4/2014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4/4/2014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
        <p:nvSpPr>
          <p:cNvPr id="5" name="Title 5"/>
          <p:cNvSpPr>
            <a:spLocks noGrp="1"/>
          </p:cNvSpPr>
          <p:nvPr>
            <p:ph type="title"/>
          </p:nvPr>
        </p:nvSpPr>
        <p:spPr>
          <a:xfrm rot="16200000">
            <a:off x="-2035845" y="2541508"/>
            <a:ext cx="5951378" cy="1325562"/>
          </a:xfrm>
        </p:spPr>
        <p:txBody>
          <a:bodyPr anchor="t"/>
          <a:lstStyle>
            <a:lvl1pPr>
              <a:defRPr>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5398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latin typeface="Calibri" panose="020F0502020204030204" pitchFamily="34" charset="0"/>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4/4/2014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latin typeface="Calibri" panose="020F0502020204030204" pitchFamily="34" charset="0"/>
              </a:defRPr>
            </a:lvl1pPr>
          </a:lstStyle>
          <a:p>
            <a:fld id="{0E59FD0C-5451-4CA0-86AF-E70AE3279989}" type="datetimeFigureOut">
              <a:rPr lang="en-US" smtClean="0"/>
              <a:pPr/>
              <a:t>4/4/2014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latin typeface="Calibri" panose="020F0502020204030204" pitchFamily="34" charset="0"/>
              </a:defRPr>
            </a:lvl1pPr>
          </a:lstStyle>
          <a:p>
            <a:r>
              <a:rPr lang="en-US" dirty="0" smtClean="0"/>
              <a:t>NANOG 2013</a:t>
            </a:r>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2000">
                <a:solidFill>
                  <a:schemeClr val="tx2">
                    <a:lumMod val="60000"/>
                    <a:lumOff val="40000"/>
                  </a:schemeClr>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6" r:id="rId5"/>
    <p:sldLayoutId id="2147483847" r:id="rId6"/>
    <p:sldLayoutId id="2147483850" r:id="rId7"/>
    <p:sldLayoutId id="2147483849" r:id="rId8"/>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Calibri" panose="020F0502020204030204" pitchFamily="34" charset="0"/>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3200" kern="1200" spc="10" baseline="0">
          <a:solidFill>
            <a:schemeClr val="tx1"/>
          </a:solidFill>
          <a:latin typeface="Calibri" panose="020F0502020204030204" pitchFamily="34" charset="0"/>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800" kern="1200">
          <a:solidFill>
            <a:schemeClr val="tx1">
              <a:lumMod val="85000"/>
              <a:lumOff val="15000"/>
            </a:schemeClr>
          </a:solidFill>
          <a:latin typeface="Calibri" panose="020F0502020204030204" pitchFamily="34" charset="0"/>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400" kern="1200">
          <a:solidFill>
            <a:schemeClr val="tx1">
              <a:lumMod val="85000"/>
              <a:lumOff val="15000"/>
            </a:schemeClr>
          </a:solidFill>
          <a:latin typeface="Calibri" panose="020F0502020204030204" pitchFamily="34" charset="0"/>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400" kern="1200">
          <a:solidFill>
            <a:schemeClr val="tx1">
              <a:lumMod val="85000"/>
              <a:lumOff val="15000"/>
            </a:schemeClr>
          </a:solidFill>
          <a:latin typeface="Calibri" panose="020F0502020204030204" pitchFamily="34" charset="0"/>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400" kern="1200">
          <a:solidFill>
            <a:schemeClr val="tx1">
              <a:lumMod val="85000"/>
              <a:lumOff val="15000"/>
            </a:schemeClr>
          </a:solidFill>
          <a:latin typeface="Calibri" panose="020F0502020204030204" pitchFamily="34" charset="0"/>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3.emf"/><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P22 FLLW Midway" panose="02000506000000020004" pitchFamily="2" charset="0"/>
              </a:rPr>
              <a:t>Tradeoffs in Network Complexity</a:t>
            </a:r>
            <a:r>
              <a:rPr lang="en-US" dirty="0">
                <a:latin typeface="P22 FLLW Midway" panose="02000506000000020004" pitchFamily="2" charset="0"/>
              </a:rPr>
              <a:t>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8926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as a Tradeoff</a:t>
            </a:r>
            <a:endParaRPr lang="en-US" dirty="0"/>
          </a:p>
        </p:txBody>
      </p:sp>
      <p:sp>
        <p:nvSpPr>
          <p:cNvPr id="3" name="Content Placeholder 2"/>
          <p:cNvSpPr>
            <a:spLocks noGrp="1"/>
          </p:cNvSpPr>
          <p:nvPr>
            <p:ph idx="1"/>
          </p:nvPr>
        </p:nvSpPr>
        <p:spPr/>
        <p:txBody>
          <a:bodyPr>
            <a:normAutofit fontScale="92500"/>
          </a:bodyPr>
          <a:lstStyle/>
          <a:p>
            <a:r>
              <a:rPr lang="en-US" dirty="0" smtClean="0"/>
              <a:t>Maybe we look at complexity as a set of tradeoffs</a:t>
            </a:r>
          </a:p>
          <a:p>
            <a:pPr lvl="1"/>
            <a:r>
              <a:rPr lang="en-US" dirty="0" smtClean="0"/>
              <a:t>Increasing complexity to increase robustness at point a will lead to decreased robustness at point b</a:t>
            </a:r>
          </a:p>
          <a:p>
            <a:pPr lvl="1"/>
            <a:r>
              <a:rPr lang="en-US" dirty="0" smtClean="0"/>
              <a:t>Reducing complexity at point a will cause complexity at point b to rise</a:t>
            </a:r>
          </a:p>
          <a:p>
            <a:r>
              <a:rPr lang="en-US" dirty="0" smtClean="0"/>
              <a:t>So…</a:t>
            </a:r>
          </a:p>
          <a:p>
            <a:pPr lvl="1"/>
            <a:r>
              <a:rPr lang="en-US" dirty="0" smtClean="0"/>
              <a:t>Find the tradeoffs and describe them</a:t>
            </a:r>
          </a:p>
          <a:p>
            <a:pPr lvl="1"/>
            <a:r>
              <a:rPr lang="en-US" dirty="0" smtClean="0"/>
              <a:t>Find ways to measure both sides of each of the tradeoff</a:t>
            </a:r>
          </a:p>
          <a:p>
            <a:pPr lvl="1"/>
            <a:r>
              <a:rPr lang="en-US" dirty="0" smtClean="0"/>
              <a:t>Make better (more intelligent) decisions about design</a:t>
            </a:r>
            <a:endParaRPr lang="en-US" dirty="0"/>
          </a:p>
          <a:p>
            <a:r>
              <a:rPr lang="en-US" dirty="0" smtClean="0"/>
              <a:t>Let’s consider a few examples</a:t>
            </a:r>
          </a:p>
        </p:txBody>
      </p:sp>
    </p:spTree>
    <p:extLst>
      <p:ext uri="{BB962C8B-B14F-4D97-AF65-F5344CB8AC3E}">
        <p14:creationId xmlns:p14="http://schemas.microsoft.com/office/powerpoint/2010/main" val="13621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589" y="4429953"/>
            <a:ext cx="4451420" cy="2428047"/>
          </a:xfrm>
          <a:prstGeom prst="rect">
            <a:avLst/>
          </a:prstGeom>
        </p:spPr>
      </p:pic>
      <p:sp>
        <p:nvSpPr>
          <p:cNvPr id="2" name="Title 1"/>
          <p:cNvSpPr>
            <a:spLocks noGrp="1"/>
          </p:cNvSpPr>
          <p:nvPr>
            <p:ph type="title"/>
          </p:nvPr>
        </p:nvSpPr>
        <p:spPr/>
        <p:txBody>
          <a:bodyPr/>
          <a:lstStyle/>
          <a:p>
            <a:r>
              <a:rPr lang="en-US" dirty="0" smtClean="0"/>
              <a:t>Complexity verses the Problem</a:t>
            </a:r>
            <a:endParaRPr lang="en-US" dirty="0"/>
          </a:p>
        </p:txBody>
      </p:sp>
      <p:sp>
        <p:nvSpPr>
          <p:cNvPr id="4" name="Content Placeholder 3"/>
          <p:cNvSpPr>
            <a:spLocks noGrp="1"/>
          </p:cNvSpPr>
          <p:nvPr>
            <p:ph idx="1"/>
          </p:nvPr>
        </p:nvSpPr>
        <p:spPr/>
        <p:txBody>
          <a:bodyPr/>
          <a:lstStyle/>
          <a:p>
            <a:r>
              <a:rPr lang="en-US" dirty="0" smtClean="0"/>
              <a:t>Harder problems tend to require more complex solutions  </a:t>
            </a:r>
          </a:p>
          <a:p>
            <a:pPr lvl="1"/>
            <a:r>
              <a:rPr lang="en-US" dirty="0" smtClean="0"/>
              <a:t>Complexity has no meaning outside the context of the problem being solved</a:t>
            </a:r>
          </a:p>
          <a:p>
            <a:pPr lvl="1"/>
            <a:r>
              <a:rPr lang="en-US" dirty="0" smtClean="0"/>
              <a:t>Nail verses screw verses </a:t>
            </a:r>
            <a:r>
              <a:rPr lang="en-US" dirty="0" err="1" smtClean="0"/>
              <a:t>screw+glue</a:t>
            </a:r>
            <a:endParaRPr lang="en-US" dirty="0" smtClean="0"/>
          </a:p>
          <a:p>
            <a:r>
              <a:rPr lang="en-US" dirty="0" smtClean="0"/>
              <a:t>How many balloons fit in a bag?</a:t>
            </a:r>
          </a:p>
          <a:p>
            <a:pPr lvl="1"/>
            <a:endParaRPr lang="en-US" dirty="0" smtClean="0"/>
          </a:p>
          <a:p>
            <a:endParaRPr lang="en-US" dirty="0" smtClean="0"/>
          </a:p>
        </p:txBody>
      </p:sp>
    </p:spTree>
    <p:extLst>
      <p:ext uri="{BB962C8B-B14F-4D97-AF65-F5344CB8AC3E}">
        <p14:creationId xmlns:p14="http://schemas.microsoft.com/office/powerpoint/2010/main" val="149466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verses the Toolset</a:t>
            </a:r>
            <a:endParaRPr lang="en-US" dirty="0"/>
          </a:p>
        </p:txBody>
      </p:sp>
      <p:sp>
        <p:nvSpPr>
          <p:cNvPr id="3" name="Content Placeholder 2"/>
          <p:cNvSpPr>
            <a:spLocks noGrp="1"/>
          </p:cNvSpPr>
          <p:nvPr>
            <p:ph idx="1"/>
          </p:nvPr>
        </p:nvSpPr>
        <p:spPr>
          <a:xfrm>
            <a:off x="1261872" y="1828801"/>
            <a:ext cx="8595360" cy="2781299"/>
          </a:xfrm>
        </p:spPr>
        <p:txBody>
          <a:bodyPr>
            <a:normAutofit fontScale="92500"/>
          </a:bodyPr>
          <a:lstStyle/>
          <a:p>
            <a:r>
              <a:rPr lang="en-US" dirty="0" smtClean="0"/>
              <a:t>More complexity can be managed with better tools</a:t>
            </a:r>
          </a:p>
          <a:p>
            <a:pPr lvl="1"/>
            <a:r>
              <a:rPr lang="en-US" dirty="0" smtClean="0"/>
              <a:t>If your only tool is a hammer…</a:t>
            </a:r>
          </a:p>
          <a:p>
            <a:r>
              <a:rPr lang="en-US" dirty="0" smtClean="0"/>
              <a:t>But we need to figure in the cost of the tool</a:t>
            </a:r>
          </a:p>
          <a:p>
            <a:pPr lvl="1"/>
            <a:r>
              <a:rPr lang="en-US" dirty="0" smtClean="0"/>
              <a:t>Nail guns are harder to maintain than hammers</a:t>
            </a:r>
          </a:p>
          <a:p>
            <a:pPr lvl="1"/>
            <a:r>
              <a:rPr lang="en-US" dirty="0" smtClean="0"/>
              <a:t>Sonic screwdrivers are notorious for breaking at just the wrong moment</a:t>
            </a:r>
          </a:p>
          <a:p>
            <a:pPr lvl="1"/>
            <a:endParaRPr lang="en-US" dirty="0"/>
          </a:p>
        </p:txBody>
      </p:sp>
      <p:pic>
        <p:nvPicPr>
          <p:cNvPr id="4" name="Picture 2" descr="http://ts3.mm.bing.net/th?id=H.4689014609608890&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377" y="4393860"/>
            <a:ext cx="2464140" cy="24641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blogs.independent.co.uk/wp-content/uploads/2012/08/sonic-screwdr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757" y="4393860"/>
            <a:ext cx="3276599" cy="24574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personal.psu.edu/jss5147/blogs/fall_2009/air-nail-gun-59745.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8657" y="4393860"/>
            <a:ext cx="3285520" cy="246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91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verses Skill Set</a:t>
            </a:r>
            <a:endParaRPr lang="en-US" dirty="0"/>
          </a:p>
        </p:txBody>
      </p:sp>
      <p:sp>
        <p:nvSpPr>
          <p:cNvPr id="3" name="Content Placeholder 2"/>
          <p:cNvSpPr>
            <a:spLocks noGrp="1"/>
          </p:cNvSpPr>
          <p:nvPr>
            <p:ph idx="1"/>
          </p:nvPr>
        </p:nvSpPr>
        <p:spPr/>
        <p:txBody>
          <a:bodyPr/>
          <a:lstStyle/>
          <a:p>
            <a:r>
              <a:rPr lang="en-US" dirty="0" smtClean="0"/>
              <a:t>Things that are complex for one person might not be for another…</a:t>
            </a:r>
          </a:p>
          <a:p>
            <a:pPr lvl="1"/>
            <a:r>
              <a:rPr lang="en-US" dirty="0" smtClean="0"/>
              <a:t>This isn’t a (just) matter of intelligence, it’s also a matter of focus and training</a:t>
            </a:r>
          </a:p>
        </p:txBody>
      </p:sp>
      <p:pic>
        <p:nvPicPr>
          <p:cNvPr id="2054" name="Picture 6" descr="http://cmbimports.com/images/confused-dog.jpg"/>
          <p:cNvPicPr>
            <a:picLocks noChangeAspect="1" noChangeArrowheads="1"/>
          </p:cNvPicPr>
          <p:nvPr/>
        </p:nvPicPr>
        <p:blipFill rotWithShape="1">
          <a:blip r:embed="rId2">
            <a:extLst>
              <a:ext uri="{28A0092B-C50C-407E-A947-70E740481C1C}">
                <a14:useLocalDpi xmlns:a14="http://schemas.microsoft.com/office/drawing/2010/main" val="0"/>
              </a:ext>
            </a:extLst>
          </a:blip>
          <a:srcRect l="24667" r="17583"/>
          <a:stretch/>
        </p:blipFill>
        <p:spPr bwMode="auto">
          <a:xfrm>
            <a:off x="1833372" y="4000500"/>
            <a:ext cx="22002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avenuek9.com/wp-content/uploads/smart-dog-thumb8552068.jpg"/>
          <p:cNvPicPr>
            <a:picLocks noChangeAspect="1" noChangeArrowheads="1"/>
          </p:cNvPicPr>
          <p:nvPr/>
        </p:nvPicPr>
        <p:blipFill rotWithShape="1">
          <a:blip r:embed="rId3">
            <a:extLst>
              <a:ext uri="{28A0092B-C50C-407E-A947-70E740481C1C}">
                <a14:useLocalDpi xmlns:a14="http://schemas.microsoft.com/office/drawing/2010/main" val="0"/>
              </a:ext>
            </a:extLst>
          </a:blip>
          <a:srcRect b="27965"/>
          <a:stretch/>
        </p:blipFill>
        <p:spPr bwMode="auto">
          <a:xfrm>
            <a:off x="6612889" y="4387340"/>
            <a:ext cx="3146616" cy="24706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petplanetstl.com/wp-content/uploads/2012/01/confused_dog.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2484" y="4772024"/>
            <a:ext cx="3438525"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90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verses Complexity</a:t>
            </a:r>
            <a:endParaRPr lang="en-US" dirty="0"/>
          </a:p>
        </p:txBody>
      </p:sp>
      <p:sp>
        <p:nvSpPr>
          <p:cNvPr id="3" name="Content Placeholder 2"/>
          <p:cNvSpPr>
            <a:spLocks noGrp="1"/>
          </p:cNvSpPr>
          <p:nvPr>
            <p:ph idx="1"/>
          </p:nvPr>
        </p:nvSpPr>
        <p:spPr/>
        <p:txBody>
          <a:bodyPr>
            <a:normAutofit/>
          </a:bodyPr>
          <a:lstStyle/>
          <a:p>
            <a:r>
              <a:rPr lang="en-US" dirty="0" smtClean="0"/>
              <a:t>Complexity comes in pairs </a:t>
            </a:r>
          </a:p>
          <a:p>
            <a:pPr lvl="1"/>
            <a:r>
              <a:rPr lang="en-US" i="1" dirty="0" smtClean="0"/>
              <a:t>It </a:t>
            </a:r>
            <a:r>
              <a:rPr lang="en-US" i="1" dirty="0"/>
              <a:t>is easier to move a problem around (for example, by moving the problem to a different part of the overall network architecture) than it is to solve it. </a:t>
            </a:r>
          </a:p>
          <a:p>
            <a:pPr lvl="1"/>
            <a:r>
              <a:rPr lang="en-US" i="1" dirty="0"/>
              <a:t>It is always possible to add another level of indirection</a:t>
            </a:r>
            <a:r>
              <a:rPr lang="en-US" i="1" dirty="0" smtClean="0"/>
              <a:t>.</a:t>
            </a:r>
          </a:p>
          <a:p>
            <a:pPr lvl="1"/>
            <a:r>
              <a:rPr lang="en-US" dirty="0" smtClean="0"/>
              <a:t>RFC1925</a:t>
            </a:r>
            <a:endParaRPr lang="en-US" dirty="0"/>
          </a:p>
          <a:p>
            <a:r>
              <a:rPr lang="en-US" dirty="0" smtClean="0"/>
              <a:t>Decreasing complexity in one part of the system will (almost always) increase complexity in another</a:t>
            </a:r>
          </a:p>
        </p:txBody>
      </p:sp>
    </p:spTree>
    <p:extLst>
      <p:ext uri="{BB962C8B-B14F-4D97-AF65-F5344CB8AC3E}">
        <p14:creationId xmlns:p14="http://schemas.microsoft.com/office/powerpoint/2010/main" val="157715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Graph</a:t>
            </a:r>
            <a:endParaRPr lang="en-US" dirty="0"/>
          </a:p>
        </p:txBody>
      </p:sp>
      <p:sp>
        <p:nvSpPr>
          <p:cNvPr id="17" name="Freeform 16"/>
          <p:cNvSpPr/>
          <p:nvPr/>
        </p:nvSpPr>
        <p:spPr>
          <a:xfrm>
            <a:off x="2479249" y="1225485"/>
            <a:ext cx="6834435" cy="3299381"/>
          </a:xfrm>
          <a:custGeom>
            <a:avLst/>
            <a:gdLst>
              <a:gd name="connsiteX0" fmla="*/ 0 w 6617617"/>
              <a:gd name="connsiteY0" fmla="*/ 3186260 h 3186260"/>
              <a:gd name="connsiteX1" fmla="*/ 6617617 w 6617617"/>
              <a:gd name="connsiteY1" fmla="*/ 0 h 3186260"/>
              <a:gd name="connsiteX0" fmla="*/ 0 w 6617617"/>
              <a:gd name="connsiteY0" fmla="*/ 3186260 h 3186260"/>
              <a:gd name="connsiteX1" fmla="*/ 6617617 w 6617617"/>
              <a:gd name="connsiteY1"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506772 w 6617617"/>
              <a:gd name="connsiteY1" fmla="*/ 1800520 h 3186260"/>
              <a:gd name="connsiteX2" fmla="*/ 6617617 w 6617617"/>
              <a:gd name="connsiteY2" fmla="*/ 0 h 3186260"/>
              <a:gd name="connsiteX0" fmla="*/ 0 w 6617617"/>
              <a:gd name="connsiteY0" fmla="*/ 3186260 h 3186260"/>
              <a:gd name="connsiteX1" fmla="*/ 3588921 w 6617617"/>
              <a:gd name="connsiteY1" fmla="*/ 1891556 h 3186260"/>
              <a:gd name="connsiteX2" fmla="*/ 6617617 w 6617617"/>
              <a:gd name="connsiteY2" fmla="*/ 0 h 3186260"/>
              <a:gd name="connsiteX0" fmla="*/ 0 w 6617617"/>
              <a:gd name="connsiteY0" fmla="*/ 3186260 h 3186260"/>
              <a:gd name="connsiteX1" fmla="*/ 3588921 w 6617617"/>
              <a:gd name="connsiteY1" fmla="*/ 1891557 h 3186260"/>
              <a:gd name="connsiteX2" fmla="*/ 6617617 w 6617617"/>
              <a:gd name="connsiteY2" fmla="*/ 0 h 3186260"/>
              <a:gd name="connsiteX0" fmla="*/ 0 w 6617617"/>
              <a:gd name="connsiteY0" fmla="*/ 3186260 h 3186260"/>
              <a:gd name="connsiteX1" fmla="*/ 3588921 w 6617617"/>
              <a:gd name="connsiteY1" fmla="*/ 1891557 h 3186260"/>
              <a:gd name="connsiteX2" fmla="*/ 6617617 w 6617617"/>
              <a:gd name="connsiteY2" fmla="*/ 0 h 3186260"/>
              <a:gd name="connsiteX0" fmla="*/ 0 w 6617617"/>
              <a:gd name="connsiteY0" fmla="*/ 3186260 h 3186260"/>
              <a:gd name="connsiteX1" fmla="*/ 3588921 w 6617617"/>
              <a:gd name="connsiteY1" fmla="*/ 1891557 h 3186260"/>
              <a:gd name="connsiteX2" fmla="*/ 6617617 w 6617617"/>
              <a:gd name="connsiteY2" fmla="*/ 0 h 3186260"/>
              <a:gd name="connsiteX0" fmla="*/ 0 w 6617617"/>
              <a:gd name="connsiteY0" fmla="*/ 3186260 h 3186260"/>
              <a:gd name="connsiteX1" fmla="*/ 3634560 w 6617617"/>
              <a:gd name="connsiteY1" fmla="*/ 1882454 h 3186260"/>
              <a:gd name="connsiteX2" fmla="*/ 6617617 w 6617617"/>
              <a:gd name="connsiteY2" fmla="*/ 0 h 3186260"/>
              <a:gd name="connsiteX0" fmla="*/ 0 w 6617617"/>
              <a:gd name="connsiteY0" fmla="*/ 3186260 h 3186260"/>
              <a:gd name="connsiteX1" fmla="*/ 3634560 w 6617617"/>
              <a:gd name="connsiteY1" fmla="*/ 1882454 h 3186260"/>
              <a:gd name="connsiteX2" fmla="*/ 6617617 w 6617617"/>
              <a:gd name="connsiteY2" fmla="*/ 0 h 3186260"/>
              <a:gd name="connsiteX0" fmla="*/ 0 w 6617617"/>
              <a:gd name="connsiteY0" fmla="*/ 3186260 h 3186260"/>
              <a:gd name="connsiteX1" fmla="*/ 3689327 w 6617617"/>
              <a:gd name="connsiteY1" fmla="*/ 1900660 h 3186260"/>
              <a:gd name="connsiteX2" fmla="*/ 6617617 w 6617617"/>
              <a:gd name="connsiteY2" fmla="*/ 0 h 3186260"/>
              <a:gd name="connsiteX0" fmla="*/ 0 w 6617617"/>
              <a:gd name="connsiteY0" fmla="*/ 3186260 h 3186260"/>
              <a:gd name="connsiteX1" fmla="*/ 3689327 w 6617617"/>
              <a:gd name="connsiteY1" fmla="*/ 1900660 h 3186260"/>
              <a:gd name="connsiteX2" fmla="*/ 6617617 w 6617617"/>
              <a:gd name="connsiteY2" fmla="*/ 0 h 3186260"/>
              <a:gd name="connsiteX0" fmla="*/ 0 w 6617617"/>
              <a:gd name="connsiteY0" fmla="*/ 3186260 h 3186260"/>
              <a:gd name="connsiteX1" fmla="*/ 3689327 w 6617617"/>
              <a:gd name="connsiteY1" fmla="*/ 1900660 h 3186260"/>
              <a:gd name="connsiteX2" fmla="*/ 6617617 w 6617617"/>
              <a:gd name="connsiteY2" fmla="*/ 0 h 3186260"/>
              <a:gd name="connsiteX0" fmla="*/ 0 w 6617617"/>
              <a:gd name="connsiteY0" fmla="*/ 3186260 h 3186260"/>
              <a:gd name="connsiteX1" fmla="*/ 3689327 w 6617617"/>
              <a:gd name="connsiteY1" fmla="*/ 1900660 h 3186260"/>
              <a:gd name="connsiteX2" fmla="*/ 6617617 w 6617617"/>
              <a:gd name="connsiteY2" fmla="*/ 0 h 3186260"/>
              <a:gd name="connsiteX0" fmla="*/ 0 w 6617617"/>
              <a:gd name="connsiteY0" fmla="*/ 3186260 h 3186260"/>
              <a:gd name="connsiteX1" fmla="*/ 3689327 w 6617617"/>
              <a:gd name="connsiteY1" fmla="*/ 1900660 h 3186260"/>
              <a:gd name="connsiteX2" fmla="*/ 6617617 w 6617617"/>
              <a:gd name="connsiteY2" fmla="*/ 0 h 3186260"/>
            </a:gdLst>
            <a:ahLst/>
            <a:cxnLst>
              <a:cxn ang="0">
                <a:pos x="connsiteX0" y="connsiteY0"/>
              </a:cxn>
              <a:cxn ang="0">
                <a:pos x="connsiteX1" y="connsiteY1"/>
              </a:cxn>
              <a:cxn ang="0">
                <a:pos x="connsiteX2" y="connsiteY2"/>
              </a:cxn>
            </a:cxnLst>
            <a:rect l="l" t="t" r="r" b="b"/>
            <a:pathLst>
              <a:path w="6617617" h="3186260">
                <a:moveTo>
                  <a:pt x="0" y="3186260"/>
                </a:moveTo>
                <a:cubicBezTo>
                  <a:pt x="1443354" y="2876288"/>
                  <a:pt x="2608387" y="2434846"/>
                  <a:pt x="3689327" y="1900660"/>
                </a:cubicBezTo>
                <a:cubicBezTo>
                  <a:pt x="4770267" y="1366474"/>
                  <a:pt x="5500167" y="868057"/>
                  <a:pt x="6617617" y="0"/>
                </a:cubicBezTo>
              </a:path>
            </a:pathLst>
          </a:custGeom>
          <a:noFill/>
          <a:ln w="38100">
            <a:solidFill>
              <a:schemeClr val="accent3">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H="1">
            <a:off x="2479249" y="1225485"/>
            <a:ext cx="6834435" cy="3299381"/>
          </a:xfrm>
          <a:custGeom>
            <a:avLst/>
            <a:gdLst>
              <a:gd name="connsiteX0" fmla="*/ 0 w 6617617"/>
              <a:gd name="connsiteY0" fmla="*/ 3186260 h 3186260"/>
              <a:gd name="connsiteX1" fmla="*/ 6617617 w 6617617"/>
              <a:gd name="connsiteY1" fmla="*/ 0 h 3186260"/>
              <a:gd name="connsiteX0" fmla="*/ 0 w 6617617"/>
              <a:gd name="connsiteY0" fmla="*/ 3186260 h 3186260"/>
              <a:gd name="connsiteX1" fmla="*/ 6617617 w 6617617"/>
              <a:gd name="connsiteY1"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459638 w 6617617"/>
              <a:gd name="connsiteY1" fmla="*/ 1743959 h 3186260"/>
              <a:gd name="connsiteX2" fmla="*/ 6617617 w 6617617"/>
              <a:gd name="connsiteY2" fmla="*/ 0 h 3186260"/>
              <a:gd name="connsiteX0" fmla="*/ 0 w 6617617"/>
              <a:gd name="connsiteY0" fmla="*/ 3186260 h 3186260"/>
              <a:gd name="connsiteX1" fmla="*/ 3506772 w 6617617"/>
              <a:gd name="connsiteY1" fmla="*/ 1800520 h 3186260"/>
              <a:gd name="connsiteX2" fmla="*/ 6617617 w 6617617"/>
              <a:gd name="connsiteY2" fmla="*/ 0 h 3186260"/>
              <a:gd name="connsiteX0" fmla="*/ 0 w 6617617"/>
              <a:gd name="connsiteY0" fmla="*/ 3186260 h 3186260"/>
              <a:gd name="connsiteX1" fmla="*/ 3588921 w 6617617"/>
              <a:gd name="connsiteY1" fmla="*/ 1891556 h 3186260"/>
              <a:gd name="connsiteX2" fmla="*/ 6617617 w 6617617"/>
              <a:gd name="connsiteY2" fmla="*/ 0 h 3186260"/>
              <a:gd name="connsiteX0" fmla="*/ 0 w 6617617"/>
              <a:gd name="connsiteY0" fmla="*/ 3186260 h 3186260"/>
              <a:gd name="connsiteX1" fmla="*/ 3588921 w 6617617"/>
              <a:gd name="connsiteY1" fmla="*/ 1891557 h 3186260"/>
              <a:gd name="connsiteX2" fmla="*/ 6617617 w 6617617"/>
              <a:gd name="connsiteY2" fmla="*/ 0 h 3186260"/>
              <a:gd name="connsiteX0" fmla="*/ 0 w 6617617"/>
              <a:gd name="connsiteY0" fmla="*/ 3186260 h 3186260"/>
              <a:gd name="connsiteX1" fmla="*/ 3588921 w 6617617"/>
              <a:gd name="connsiteY1" fmla="*/ 1891557 h 3186260"/>
              <a:gd name="connsiteX2" fmla="*/ 6617617 w 6617617"/>
              <a:gd name="connsiteY2" fmla="*/ 0 h 3186260"/>
              <a:gd name="connsiteX0" fmla="*/ 0 w 6617617"/>
              <a:gd name="connsiteY0" fmla="*/ 3186260 h 3186260"/>
              <a:gd name="connsiteX1" fmla="*/ 3588921 w 6617617"/>
              <a:gd name="connsiteY1" fmla="*/ 1891557 h 3186260"/>
              <a:gd name="connsiteX2" fmla="*/ 6617617 w 6617617"/>
              <a:gd name="connsiteY2" fmla="*/ 0 h 3186260"/>
              <a:gd name="connsiteX0" fmla="*/ 0 w 6617617"/>
              <a:gd name="connsiteY0" fmla="*/ 3186260 h 3186260"/>
              <a:gd name="connsiteX1" fmla="*/ 3634560 w 6617617"/>
              <a:gd name="connsiteY1" fmla="*/ 1882454 h 3186260"/>
              <a:gd name="connsiteX2" fmla="*/ 6617617 w 6617617"/>
              <a:gd name="connsiteY2" fmla="*/ 0 h 3186260"/>
              <a:gd name="connsiteX0" fmla="*/ 0 w 6617617"/>
              <a:gd name="connsiteY0" fmla="*/ 3186260 h 3186260"/>
              <a:gd name="connsiteX1" fmla="*/ 3634560 w 6617617"/>
              <a:gd name="connsiteY1" fmla="*/ 1882454 h 3186260"/>
              <a:gd name="connsiteX2" fmla="*/ 6617617 w 6617617"/>
              <a:gd name="connsiteY2" fmla="*/ 0 h 3186260"/>
              <a:gd name="connsiteX0" fmla="*/ 0 w 6617617"/>
              <a:gd name="connsiteY0" fmla="*/ 3186260 h 3186260"/>
              <a:gd name="connsiteX1" fmla="*/ 3689327 w 6617617"/>
              <a:gd name="connsiteY1" fmla="*/ 1900660 h 3186260"/>
              <a:gd name="connsiteX2" fmla="*/ 6617617 w 6617617"/>
              <a:gd name="connsiteY2" fmla="*/ 0 h 3186260"/>
              <a:gd name="connsiteX0" fmla="*/ 0 w 6617617"/>
              <a:gd name="connsiteY0" fmla="*/ 3186260 h 3186260"/>
              <a:gd name="connsiteX1" fmla="*/ 3689327 w 6617617"/>
              <a:gd name="connsiteY1" fmla="*/ 1900660 h 3186260"/>
              <a:gd name="connsiteX2" fmla="*/ 6617617 w 6617617"/>
              <a:gd name="connsiteY2" fmla="*/ 0 h 3186260"/>
              <a:gd name="connsiteX0" fmla="*/ 0 w 6617617"/>
              <a:gd name="connsiteY0" fmla="*/ 3186260 h 3186260"/>
              <a:gd name="connsiteX1" fmla="*/ 3689327 w 6617617"/>
              <a:gd name="connsiteY1" fmla="*/ 1900660 h 3186260"/>
              <a:gd name="connsiteX2" fmla="*/ 6617617 w 6617617"/>
              <a:gd name="connsiteY2" fmla="*/ 0 h 3186260"/>
              <a:gd name="connsiteX0" fmla="*/ 0 w 6617617"/>
              <a:gd name="connsiteY0" fmla="*/ 3186260 h 3186260"/>
              <a:gd name="connsiteX1" fmla="*/ 3689327 w 6617617"/>
              <a:gd name="connsiteY1" fmla="*/ 1900660 h 3186260"/>
              <a:gd name="connsiteX2" fmla="*/ 6617617 w 6617617"/>
              <a:gd name="connsiteY2" fmla="*/ 0 h 3186260"/>
              <a:gd name="connsiteX0" fmla="*/ 0 w 6617617"/>
              <a:gd name="connsiteY0" fmla="*/ 3186260 h 3186260"/>
              <a:gd name="connsiteX1" fmla="*/ 3689327 w 6617617"/>
              <a:gd name="connsiteY1" fmla="*/ 1900660 h 3186260"/>
              <a:gd name="connsiteX2" fmla="*/ 6617617 w 6617617"/>
              <a:gd name="connsiteY2" fmla="*/ 0 h 3186260"/>
            </a:gdLst>
            <a:ahLst/>
            <a:cxnLst>
              <a:cxn ang="0">
                <a:pos x="connsiteX0" y="connsiteY0"/>
              </a:cxn>
              <a:cxn ang="0">
                <a:pos x="connsiteX1" y="connsiteY1"/>
              </a:cxn>
              <a:cxn ang="0">
                <a:pos x="connsiteX2" y="connsiteY2"/>
              </a:cxn>
            </a:cxnLst>
            <a:rect l="l" t="t" r="r" b="b"/>
            <a:pathLst>
              <a:path w="6617617" h="3186260">
                <a:moveTo>
                  <a:pt x="0" y="3186260"/>
                </a:moveTo>
                <a:cubicBezTo>
                  <a:pt x="1443354" y="2876288"/>
                  <a:pt x="2608387" y="2434846"/>
                  <a:pt x="3689327" y="1900660"/>
                </a:cubicBezTo>
                <a:cubicBezTo>
                  <a:pt x="4770267" y="1366474"/>
                  <a:pt x="5500167" y="868057"/>
                  <a:pt x="6617617" y="0"/>
                </a:cubicBezTo>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579151" y="2386100"/>
            <a:ext cx="1234377" cy="369332"/>
          </a:xfrm>
          <a:prstGeom prst="rect">
            <a:avLst/>
          </a:prstGeom>
          <a:noFill/>
        </p:spPr>
        <p:txBody>
          <a:bodyPr wrap="none" rtlCol="0">
            <a:spAutoFit/>
          </a:bodyPr>
          <a:lstStyle/>
          <a:p>
            <a:r>
              <a:rPr lang="en-US" dirty="0" smtClean="0">
                <a:solidFill>
                  <a:schemeClr val="accent3">
                    <a:lumMod val="75000"/>
                  </a:schemeClr>
                </a:solidFill>
                <a:latin typeface="Calibri" panose="020F0502020204030204" pitchFamily="34" charset="0"/>
              </a:rPr>
              <a:t>Complexity</a:t>
            </a:r>
            <a:endParaRPr lang="en-US" dirty="0">
              <a:solidFill>
                <a:schemeClr val="accent3">
                  <a:lumMod val="75000"/>
                </a:schemeClr>
              </a:solidFill>
              <a:latin typeface="Calibri" panose="020F0502020204030204" pitchFamily="34" charset="0"/>
            </a:endParaRPr>
          </a:p>
        </p:txBody>
      </p:sp>
      <p:sp>
        <p:nvSpPr>
          <p:cNvPr id="23" name="TextBox 22"/>
          <p:cNvSpPr txBox="1"/>
          <p:nvPr/>
        </p:nvSpPr>
        <p:spPr>
          <a:xfrm>
            <a:off x="7051250" y="3546715"/>
            <a:ext cx="2034147" cy="369332"/>
          </a:xfrm>
          <a:prstGeom prst="rect">
            <a:avLst/>
          </a:prstGeom>
          <a:noFill/>
        </p:spPr>
        <p:txBody>
          <a:bodyPr wrap="none" rtlCol="0">
            <a:spAutoFit/>
          </a:bodyPr>
          <a:lstStyle/>
          <a:p>
            <a:pPr algn="ctr"/>
            <a:r>
              <a:rPr lang="en-US" dirty="0" smtClean="0">
                <a:solidFill>
                  <a:srgbClr val="C00000"/>
                </a:solidFill>
                <a:latin typeface="Calibri" panose="020F0502020204030204" pitchFamily="34" charset="0"/>
              </a:rPr>
              <a:t>Counter-complexity</a:t>
            </a:r>
          </a:p>
        </p:txBody>
      </p:sp>
      <p:sp>
        <p:nvSpPr>
          <p:cNvPr id="24" name="Oval 23"/>
          <p:cNvSpPr/>
          <p:nvPr/>
        </p:nvSpPr>
        <p:spPr>
          <a:xfrm>
            <a:off x="5707930" y="3175714"/>
            <a:ext cx="377072" cy="377072"/>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277738" y="2755432"/>
            <a:ext cx="1237455" cy="369332"/>
          </a:xfrm>
          <a:prstGeom prst="rect">
            <a:avLst/>
          </a:prstGeom>
          <a:noFill/>
        </p:spPr>
        <p:txBody>
          <a:bodyPr wrap="none" rtlCol="0">
            <a:spAutoFit/>
          </a:bodyPr>
          <a:lstStyle/>
          <a:p>
            <a:r>
              <a:rPr lang="en-US" dirty="0" smtClean="0">
                <a:latin typeface="Calibri" panose="020F0502020204030204" pitchFamily="34" charset="0"/>
              </a:rPr>
              <a:t>Sweet Spot</a:t>
            </a:r>
            <a:endParaRPr lang="en-US" dirty="0">
              <a:latin typeface="Calibri" panose="020F0502020204030204" pitchFamily="34" charset="0"/>
            </a:endParaRPr>
          </a:p>
        </p:txBody>
      </p:sp>
      <p:cxnSp>
        <p:nvCxnSpPr>
          <p:cNvPr id="8" name="Straight Connector 7"/>
          <p:cNvCxnSpPr>
            <a:endCxn id="17" idx="0"/>
          </p:cNvCxnSpPr>
          <p:nvPr/>
        </p:nvCxnSpPr>
        <p:spPr>
          <a:xfrm flipH="1">
            <a:off x="2479249" y="1197205"/>
            <a:ext cx="2" cy="33276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79249" y="4524865"/>
            <a:ext cx="6834435" cy="9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36828" y="4751110"/>
            <a:ext cx="4194928" cy="1107996"/>
          </a:xfrm>
          <a:prstGeom prst="rect">
            <a:avLst/>
          </a:prstGeom>
          <a:noFill/>
        </p:spPr>
        <p:txBody>
          <a:bodyPr wrap="square" rtlCol="0">
            <a:spAutoFit/>
          </a:bodyPr>
          <a:lstStyle/>
          <a:p>
            <a:r>
              <a:rPr lang="en-US" sz="6600" dirty="0" smtClean="0">
                <a:latin typeface="P22 FLLW Midway" panose="02000506000000020004" pitchFamily="2" charset="0"/>
              </a:rPr>
              <a:t>Simple!</a:t>
            </a:r>
            <a:endParaRPr lang="en-US" sz="6600" dirty="0">
              <a:latin typeface="P22 FLLW Midway" panose="02000506000000020004" pitchFamily="2" charset="0"/>
            </a:endParaRPr>
          </a:p>
        </p:txBody>
      </p:sp>
      <p:sp>
        <p:nvSpPr>
          <p:cNvPr id="3" name="Freeform 2"/>
          <p:cNvSpPr/>
          <p:nvPr/>
        </p:nvSpPr>
        <p:spPr>
          <a:xfrm>
            <a:off x="2495550" y="3212267"/>
            <a:ext cx="6715125" cy="1312108"/>
          </a:xfrm>
          <a:custGeom>
            <a:avLst/>
            <a:gdLst>
              <a:gd name="connsiteX0" fmla="*/ 0 w 6715125"/>
              <a:gd name="connsiteY0" fmla="*/ 1400175 h 1400175"/>
              <a:gd name="connsiteX1" fmla="*/ 3314700 w 6715125"/>
              <a:gd name="connsiteY1" fmla="*/ 257175 h 1400175"/>
              <a:gd name="connsiteX2" fmla="*/ 6715125 w 6715125"/>
              <a:gd name="connsiteY2" fmla="*/ 0 h 1400175"/>
              <a:gd name="connsiteX0" fmla="*/ 0 w 6705600"/>
              <a:gd name="connsiteY0" fmla="*/ 1256612 h 1256612"/>
              <a:gd name="connsiteX1" fmla="*/ 3314700 w 6705600"/>
              <a:gd name="connsiteY1" fmla="*/ 113612 h 1256612"/>
              <a:gd name="connsiteX2" fmla="*/ 6705600 w 6705600"/>
              <a:gd name="connsiteY2" fmla="*/ 12043 h 1256612"/>
              <a:gd name="connsiteX0" fmla="*/ 0 w 6705600"/>
              <a:gd name="connsiteY0" fmla="*/ 1281206 h 1281206"/>
              <a:gd name="connsiteX1" fmla="*/ 3314700 w 6705600"/>
              <a:gd name="connsiteY1" fmla="*/ 138206 h 1281206"/>
              <a:gd name="connsiteX2" fmla="*/ 6705600 w 6705600"/>
              <a:gd name="connsiteY2" fmla="*/ 36637 h 1281206"/>
              <a:gd name="connsiteX0" fmla="*/ 0 w 6715125"/>
              <a:gd name="connsiteY0" fmla="*/ 1344515 h 1344515"/>
              <a:gd name="connsiteX1" fmla="*/ 3314700 w 6715125"/>
              <a:gd name="connsiteY1" fmla="*/ 201515 h 1344515"/>
              <a:gd name="connsiteX2" fmla="*/ 6715125 w 6715125"/>
              <a:gd name="connsiteY2" fmla="*/ 12418 h 1344515"/>
              <a:gd name="connsiteX0" fmla="*/ 0 w 6715125"/>
              <a:gd name="connsiteY0" fmla="*/ 1339707 h 1339707"/>
              <a:gd name="connsiteX1" fmla="*/ 3314700 w 6715125"/>
              <a:gd name="connsiteY1" fmla="*/ 196707 h 1339707"/>
              <a:gd name="connsiteX2" fmla="*/ 6715125 w 6715125"/>
              <a:gd name="connsiteY2" fmla="*/ 7610 h 1339707"/>
            </a:gdLst>
            <a:ahLst/>
            <a:cxnLst>
              <a:cxn ang="0">
                <a:pos x="connsiteX0" y="connsiteY0"/>
              </a:cxn>
              <a:cxn ang="0">
                <a:pos x="connsiteX1" y="connsiteY1"/>
              </a:cxn>
              <a:cxn ang="0">
                <a:pos x="connsiteX2" y="connsiteY2"/>
              </a:cxn>
            </a:cxnLst>
            <a:rect l="l" t="t" r="r" b="b"/>
            <a:pathLst>
              <a:path w="6715125" h="1339707">
                <a:moveTo>
                  <a:pt x="0" y="1339707"/>
                </a:moveTo>
                <a:cubicBezTo>
                  <a:pt x="1097756" y="884888"/>
                  <a:pt x="2176463" y="379822"/>
                  <a:pt x="3314700" y="196707"/>
                </a:cubicBezTo>
                <a:cubicBezTo>
                  <a:pt x="4452937" y="13592"/>
                  <a:pt x="6157913" y="-17605"/>
                  <a:pt x="6715125" y="7610"/>
                </a:cubicBezTo>
              </a:path>
            </a:pathLst>
          </a:custGeom>
          <a:noFill/>
          <a:ln w="28575">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582695" y="2855399"/>
            <a:ext cx="1005403" cy="369332"/>
          </a:xfrm>
          <a:prstGeom prst="rect">
            <a:avLst/>
          </a:prstGeom>
          <a:noFill/>
        </p:spPr>
        <p:txBody>
          <a:bodyPr wrap="none" rtlCol="0">
            <a:spAutoFit/>
          </a:bodyPr>
          <a:lstStyle/>
          <a:p>
            <a:r>
              <a:rPr lang="en-US" dirty="0" smtClean="0">
                <a:solidFill>
                  <a:srgbClr val="00B0F0"/>
                </a:solidFill>
                <a:latin typeface="Calibri" panose="020F0502020204030204" pitchFamily="34" charset="0"/>
              </a:rPr>
              <a:t>Function</a:t>
            </a:r>
            <a:endParaRPr lang="en-US" dirty="0">
              <a:solidFill>
                <a:srgbClr val="00B0F0"/>
              </a:solidFill>
              <a:latin typeface="Calibri" panose="020F0502020204030204" pitchFamily="34" charset="0"/>
            </a:endParaRPr>
          </a:p>
        </p:txBody>
      </p:sp>
    </p:spTree>
    <p:extLst>
      <p:ext uri="{BB962C8B-B14F-4D97-AF65-F5344CB8AC3E}">
        <p14:creationId xmlns:p14="http://schemas.microsoft.com/office/powerpoint/2010/main" val="349112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Point</a:t>
            </a:r>
            <a:endParaRPr lang="en-US" dirty="0"/>
          </a:p>
        </p:txBody>
      </p:sp>
      <p:sp>
        <p:nvSpPr>
          <p:cNvPr id="3" name="Content Placeholder 2"/>
          <p:cNvSpPr>
            <a:spLocks noGrp="1"/>
          </p:cNvSpPr>
          <p:nvPr>
            <p:ph idx="1"/>
          </p:nvPr>
        </p:nvSpPr>
        <p:spPr>
          <a:xfrm>
            <a:off x="1261872" y="1828800"/>
            <a:ext cx="7748778" cy="4351337"/>
          </a:xfrm>
        </p:spPr>
        <p:txBody>
          <a:bodyPr/>
          <a:lstStyle/>
          <a:p>
            <a:r>
              <a:rPr lang="en-US" dirty="0" smtClean="0"/>
              <a:t>You can never reach some other desirable goal without increasing complexity</a:t>
            </a:r>
          </a:p>
          <a:p>
            <a:pPr lvl="1"/>
            <a:r>
              <a:rPr lang="en-US" dirty="0" smtClean="0"/>
              <a:t>Decreasing complexity in one place will (nearly) always increase it in another</a:t>
            </a:r>
          </a:p>
          <a:p>
            <a:pPr lvl="1"/>
            <a:r>
              <a:rPr lang="en-US" dirty="0" smtClean="0"/>
              <a:t>Decreasing complexity in one place will often lead to suboptimal behavior in another</a:t>
            </a:r>
          </a:p>
          <a:p>
            <a:pPr lvl="1"/>
            <a:r>
              <a:rPr lang="en-US" dirty="0" smtClean="0"/>
              <a:t>Increasing service levels or solving hard problems will almost always increase complexity</a:t>
            </a:r>
          </a:p>
        </p:txBody>
      </p:sp>
      <p:pic>
        <p:nvPicPr>
          <p:cNvPr id="5" name="Picture 2" descr="http://fc07.deviantart.net/fs70/f/2011/037/b/c/the_rockman__oblio__and_arrow_by_tronsoda-d38z5fb.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07" t="13911" r="3399" b="13242"/>
          <a:stretch/>
        </p:blipFill>
        <p:spPr bwMode="auto">
          <a:xfrm>
            <a:off x="9121697" y="4605453"/>
            <a:ext cx="2869878" cy="1873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33550" y="5542156"/>
            <a:ext cx="4707379" cy="369332"/>
          </a:xfrm>
          <a:prstGeom prst="rect">
            <a:avLst/>
          </a:prstGeom>
          <a:noFill/>
        </p:spPr>
        <p:txBody>
          <a:bodyPr wrap="none" rtlCol="0">
            <a:spAutoFit/>
          </a:bodyPr>
          <a:lstStyle/>
          <a:p>
            <a:r>
              <a:rPr lang="en-US" i="1" dirty="0" smtClean="0">
                <a:latin typeface="Calibri" panose="020F0502020204030204" pitchFamily="34" charset="0"/>
              </a:rPr>
              <a:t>You don’t have to have a point, to have a point…</a:t>
            </a:r>
            <a:endParaRPr lang="en-US" i="1" dirty="0">
              <a:latin typeface="Calibri" panose="020F0502020204030204" pitchFamily="34" charset="0"/>
            </a:endParaRPr>
          </a:p>
        </p:txBody>
      </p:sp>
    </p:spTree>
    <p:extLst>
      <p:ext uri="{BB962C8B-B14F-4D97-AF65-F5344CB8AC3E}">
        <p14:creationId xmlns:p14="http://schemas.microsoft.com/office/powerpoint/2010/main" val="1728249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a:t>
            </a:r>
            <a:endParaRPr lang="en-US" dirty="0"/>
          </a:p>
        </p:txBody>
      </p:sp>
      <p:sp>
        <p:nvSpPr>
          <p:cNvPr id="3" name="Content Placeholder 2"/>
          <p:cNvSpPr>
            <a:spLocks noGrp="1"/>
          </p:cNvSpPr>
          <p:nvPr>
            <p:ph idx="1"/>
          </p:nvPr>
        </p:nvSpPr>
        <p:spPr>
          <a:xfrm>
            <a:off x="1261872" y="1828800"/>
            <a:ext cx="7985823" cy="4351337"/>
          </a:xfrm>
        </p:spPr>
        <p:txBody>
          <a:bodyPr>
            <a:normAutofit fontScale="92500"/>
          </a:bodyPr>
          <a:lstStyle/>
          <a:p>
            <a:r>
              <a:rPr lang="en-US" dirty="0" smtClean="0"/>
              <a:t>Bad questions</a:t>
            </a:r>
          </a:p>
          <a:p>
            <a:pPr lvl="1"/>
            <a:r>
              <a:rPr lang="en-US" dirty="0" smtClean="0"/>
              <a:t>How complex is this?</a:t>
            </a:r>
          </a:p>
          <a:p>
            <a:pPr lvl="1"/>
            <a:r>
              <a:rPr lang="en-US" dirty="0" smtClean="0"/>
              <a:t>Will this scale?</a:t>
            </a:r>
          </a:p>
          <a:p>
            <a:r>
              <a:rPr lang="en-US" dirty="0" smtClean="0"/>
              <a:t>Good questions</a:t>
            </a:r>
          </a:p>
          <a:p>
            <a:pPr lvl="1"/>
            <a:r>
              <a:rPr lang="en-US" dirty="0" smtClean="0"/>
              <a:t>Where will adding this new thing increase complexity?</a:t>
            </a:r>
          </a:p>
          <a:p>
            <a:pPr lvl="1"/>
            <a:r>
              <a:rPr lang="en-US" dirty="0" smtClean="0"/>
              <a:t>If I reduce complexity here, where will I increase it?</a:t>
            </a:r>
          </a:p>
          <a:p>
            <a:pPr lvl="1"/>
            <a:r>
              <a:rPr lang="en-US" dirty="0" smtClean="0"/>
              <a:t>If I reduce complexity here, where will suboptimal behavior show up?</a:t>
            </a:r>
          </a:p>
          <a:p>
            <a:r>
              <a:rPr lang="en-US" dirty="0" smtClean="0"/>
              <a:t>Complexity at the system level is about </a:t>
            </a:r>
            <a:r>
              <a:rPr lang="en-US" i="1" dirty="0" smtClean="0"/>
              <a:t>tradeoffs,</a:t>
            </a:r>
            <a:r>
              <a:rPr lang="en-US" dirty="0" smtClean="0"/>
              <a:t> not </a:t>
            </a:r>
            <a:r>
              <a:rPr lang="en-US" i="1" dirty="0" smtClean="0"/>
              <a:t>absolutes</a:t>
            </a:r>
          </a:p>
          <a:p>
            <a:pPr lvl="1"/>
            <a:endParaRPr lang="en-US" dirty="0" smtClean="0"/>
          </a:p>
        </p:txBody>
      </p:sp>
      <p:pic>
        <p:nvPicPr>
          <p:cNvPr id="4" name="Picture 2" descr="http://www.cornel1801.com/1/t/THE-POINT-OBLIO/pictures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900" y="4256087"/>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0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Reroute as an Example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09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8410386" y="2492797"/>
            <a:ext cx="1038701" cy="10211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419142" y="3522647"/>
            <a:ext cx="628877" cy="11599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052705" y="4665939"/>
            <a:ext cx="1441831" cy="253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494536" y="3180006"/>
            <a:ext cx="223780" cy="1493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9455479" y="2512192"/>
            <a:ext cx="1262837" cy="68326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40331" y="1977413"/>
            <a:ext cx="0" cy="52410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err="1" smtClean="0"/>
              <a:t>Precompute</a:t>
            </a:r>
            <a:r>
              <a:rPr lang="en-US" dirty="0" smtClean="0"/>
              <a:t> </a:t>
            </a:r>
            <a:endParaRPr lang="en-US" dirty="0"/>
          </a:p>
        </p:txBody>
      </p:sp>
      <p:sp>
        <p:nvSpPr>
          <p:cNvPr id="3" name="Content Placeholder 2"/>
          <p:cNvSpPr>
            <a:spLocks noGrp="1"/>
          </p:cNvSpPr>
          <p:nvPr>
            <p:ph sz="half" idx="1"/>
          </p:nvPr>
        </p:nvSpPr>
        <p:spPr>
          <a:xfrm>
            <a:off x="1261871" y="1828800"/>
            <a:ext cx="6381305" cy="4351337"/>
          </a:xfrm>
        </p:spPr>
        <p:txBody>
          <a:bodyPr>
            <a:normAutofit lnSpcReduction="10000"/>
          </a:bodyPr>
          <a:lstStyle/>
          <a:p>
            <a:r>
              <a:rPr lang="en-US" dirty="0" smtClean="0"/>
              <a:t>Router A uses the path through B as its primary path to 192.0.2.0/24</a:t>
            </a:r>
          </a:p>
          <a:p>
            <a:r>
              <a:rPr lang="en-US" dirty="0" smtClean="0"/>
              <a:t>There is a path through C, but this path is blocked by the control plane</a:t>
            </a:r>
          </a:p>
          <a:p>
            <a:pPr lvl="1"/>
            <a:r>
              <a:rPr lang="en-US" dirty="0" smtClean="0"/>
              <a:t>If A forwards traffic towards 192.0.2.0/24 to C, there is at least some chance that traffic will be reflected back to A, forming a routing loop</a:t>
            </a:r>
          </a:p>
          <a:p>
            <a:r>
              <a:rPr lang="en-US" dirty="0" smtClean="0"/>
              <a:t>We would like to be able to use C as an alternate path in the case of a link failure along A-&gt;B-&gt;E</a:t>
            </a:r>
          </a:p>
        </p:txBody>
      </p:sp>
      <p:grpSp>
        <p:nvGrpSpPr>
          <p:cNvPr id="5" name="Group 4"/>
          <p:cNvGrpSpPr/>
          <p:nvPr/>
        </p:nvGrpSpPr>
        <p:grpSpPr>
          <a:xfrm>
            <a:off x="8089227" y="3187552"/>
            <a:ext cx="658470" cy="662282"/>
            <a:chOff x="5025527" y="1550112"/>
            <a:chExt cx="1440388" cy="1448727"/>
          </a:xfrm>
        </p:grpSpPr>
        <p:sp>
          <p:nvSpPr>
            <p:cNvPr id="6" name="Oval 5"/>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5028503" y="1567413"/>
              <a:ext cx="1437412" cy="1431426"/>
            </a:xfrm>
            <a:prstGeom prst="rect">
              <a:avLst/>
            </a:prstGeom>
          </p:spPr>
        </p:pic>
      </p:grpSp>
      <p:grpSp>
        <p:nvGrpSpPr>
          <p:cNvPr id="8" name="Group 7"/>
          <p:cNvGrpSpPr/>
          <p:nvPr/>
        </p:nvGrpSpPr>
        <p:grpSpPr>
          <a:xfrm>
            <a:off x="9119172" y="2166421"/>
            <a:ext cx="658470" cy="662282"/>
            <a:chOff x="5025527" y="1550112"/>
            <a:chExt cx="1440388" cy="1448727"/>
          </a:xfrm>
        </p:grpSpPr>
        <p:sp>
          <p:nvSpPr>
            <p:cNvPr id="9" name="Oval 8"/>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5028503" y="1567413"/>
              <a:ext cx="1437412" cy="1431426"/>
            </a:xfrm>
            <a:prstGeom prst="rect">
              <a:avLst/>
            </a:prstGeom>
          </p:spPr>
        </p:pic>
      </p:grpSp>
      <p:cxnSp>
        <p:nvCxnSpPr>
          <p:cNvPr id="14" name="Straight Connector 13"/>
          <p:cNvCxnSpPr/>
          <p:nvPr/>
        </p:nvCxnSpPr>
        <p:spPr>
          <a:xfrm>
            <a:off x="8896350" y="1977413"/>
            <a:ext cx="11906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880722" y="1691322"/>
            <a:ext cx="1119217" cy="307777"/>
          </a:xfrm>
          <a:prstGeom prst="rect">
            <a:avLst/>
          </a:prstGeom>
          <a:noFill/>
        </p:spPr>
        <p:txBody>
          <a:bodyPr wrap="none" rtlCol="0">
            <a:spAutoFit/>
          </a:bodyPr>
          <a:lstStyle/>
          <a:p>
            <a:r>
              <a:rPr lang="en-US" sz="1400" dirty="0" smtClean="0">
                <a:latin typeface="Calibri" panose="020F0502020204030204" pitchFamily="34" charset="0"/>
              </a:rPr>
              <a:t>192.0.2.0/24</a:t>
            </a:r>
            <a:endParaRPr lang="en-US" sz="1400" dirty="0">
              <a:latin typeface="Calibri" panose="020F0502020204030204" pitchFamily="34" charset="0"/>
            </a:endParaRPr>
          </a:p>
        </p:txBody>
      </p:sp>
      <p:grpSp>
        <p:nvGrpSpPr>
          <p:cNvPr id="16" name="Group 15"/>
          <p:cNvGrpSpPr/>
          <p:nvPr/>
        </p:nvGrpSpPr>
        <p:grpSpPr>
          <a:xfrm>
            <a:off x="8731546" y="4347472"/>
            <a:ext cx="658470" cy="662282"/>
            <a:chOff x="5025527" y="1550112"/>
            <a:chExt cx="1440388" cy="1448727"/>
          </a:xfrm>
        </p:grpSpPr>
        <p:sp>
          <p:nvSpPr>
            <p:cNvPr id="17" name="Oval 16"/>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stretch>
              <a:fillRect/>
            </a:stretch>
          </p:blipFill>
          <p:spPr>
            <a:xfrm>
              <a:off x="5028503" y="1567413"/>
              <a:ext cx="1437412" cy="1431426"/>
            </a:xfrm>
            <a:prstGeom prst="rect">
              <a:avLst/>
            </a:prstGeom>
          </p:spPr>
        </p:pic>
      </p:grpSp>
      <p:grpSp>
        <p:nvGrpSpPr>
          <p:cNvPr id="19" name="Group 18"/>
          <p:cNvGrpSpPr/>
          <p:nvPr/>
        </p:nvGrpSpPr>
        <p:grpSpPr>
          <a:xfrm>
            <a:off x="10164621" y="4339563"/>
            <a:ext cx="658470" cy="662282"/>
            <a:chOff x="5025527" y="1550112"/>
            <a:chExt cx="1440388" cy="1448727"/>
          </a:xfrm>
        </p:grpSpPr>
        <p:sp>
          <p:nvSpPr>
            <p:cNvPr id="20" name="Oval 19"/>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stretch>
              <a:fillRect/>
            </a:stretch>
          </p:blipFill>
          <p:spPr>
            <a:xfrm>
              <a:off x="5028503" y="1567413"/>
              <a:ext cx="1437412" cy="1431426"/>
            </a:xfrm>
            <a:prstGeom prst="rect">
              <a:avLst/>
            </a:prstGeom>
          </p:spPr>
        </p:pic>
      </p:grpSp>
      <p:grpSp>
        <p:nvGrpSpPr>
          <p:cNvPr id="22" name="Group 21"/>
          <p:cNvGrpSpPr/>
          <p:nvPr/>
        </p:nvGrpSpPr>
        <p:grpSpPr>
          <a:xfrm>
            <a:off x="10388401" y="2864320"/>
            <a:ext cx="658470" cy="662282"/>
            <a:chOff x="5025527" y="1550112"/>
            <a:chExt cx="1440388" cy="1448727"/>
          </a:xfrm>
        </p:grpSpPr>
        <p:sp>
          <p:nvSpPr>
            <p:cNvPr id="23" name="Oval 22"/>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2"/>
            <a:stretch>
              <a:fillRect/>
            </a:stretch>
          </p:blipFill>
          <p:spPr>
            <a:xfrm>
              <a:off x="5028503" y="1567413"/>
              <a:ext cx="1437412" cy="1431426"/>
            </a:xfrm>
            <a:prstGeom prst="rect">
              <a:avLst/>
            </a:prstGeom>
          </p:spPr>
        </p:pic>
      </p:grpSp>
      <p:sp>
        <p:nvSpPr>
          <p:cNvPr id="35" name="TextBox 34"/>
          <p:cNvSpPr txBox="1"/>
          <p:nvPr/>
        </p:nvSpPr>
        <p:spPr>
          <a:xfrm>
            <a:off x="10036341" y="4853301"/>
            <a:ext cx="288862" cy="307777"/>
          </a:xfrm>
          <a:prstGeom prst="rect">
            <a:avLst/>
          </a:prstGeom>
          <a:noFill/>
        </p:spPr>
        <p:txBody>
          <a:bodyPr wrap="none" rtlCol="0">
            <a:spAutoFit/>
          </a:bodyPr>
          <a:lstStyle/>
          <a:p>
            <a:r>
              <a:rPr lang="en-US" sz="1400" dirty="0" smtClean="0">
                <a:latin typeface="Calibri" panose="020F0502020204030204" pitchFamily="34" charset="0"/>
              </a:rPr>
              <a:t>A</a:t>
            </a:r>
            <a:endParaRPr lang="en-US" sz="1400" dirty="0">
              <a:latin typeface="Calibri" panose="020F0502020204030204" pitchFamily="34" charset="0"/>
            </a:endParaRPr>
          </a:p>
        </p:txBody>
      </p:sp>
      <p:sp>
        <p:nvSpPr>
          <p:cNvPr id="36" name="TextBox 35"/>
          <p:cNvSpPr txBox="1"/>
          <p:nvPr/>
        </p:nvSpPr>
        <p:spPr>
          <a:xfrm>
            <a:off x="10688723" y="3503238"/>
            <a:ext cx="288862" cy="307777"/>
          </a:xfrm>
          <a:prstGeom prst="rect">
            <a:avLst/>
          </a:prstGeom>
          <a:noFill/>
        </p:spPr>
        <p:txBody>
          <a:bodyPr wrap="none" rtlCol="0">
            <a:spAutoFit/>
          </a:bodyPr>
          <a:lstStyle/>
          <a:p>
            <a:r>
              <a:rPr lang="en-US" sz="1400" dirty="0" smtClean="0">
                <a:latin typeface="Calibri" panose="020F0502020204030204" pitchFamily="34" charset="0"/>
              </a:rPr>
              <a:t>B</a:t>
            </a:r>
            <a:endParaRPr lang="en-US" sz="1400" dirty="0">
              <a:latin typeface="Calibri" panose="020F0502020204030204" pitchFamily="34" charset="0"/>
            </a:endParaRPr>
          </a:p>
        </p:txBody>
      </p:sp>
      <p:sp>
        <p:nvSpPr>
          <p:cNvPr id="37" name="TextBox 36"/>
          <p:cNvSpPr txBox="1"/>
          <p:nvPr/>
        </p:nvSpPr>
        <p:spPr>
          <a:xfrm>
            <a:off x="8588985" y="4838426"/>
            <a:ext cx="280846" cy="307777"/>
          </a:xfrm>
          <a:prstGeom prst="rect">
            <a:avLst/>
          </a:prstGeom>
          <a:noFill/>
        </p:spPr>
        <p:txBody>
          <a:bodyPr wrap="none" rtlCol="0">
            <a:spAutoFit/>
          </a:bodyPr>
          <a:lstStyle/>
          <a:p>
            <a:r>
              <a:rPr lang="en-US" sz="1400" dirty="0">
                <a:latin typeface="Calibri" panose="020F0502020204030204" pitchFamily="34" charset="0"/>
              </a:rPr>
              <a:t>C</a:t>
            </a:r>
          </a:p>
        </p:txBody>
      </p:sp>
      <p:sp>
        <p:nvSpPr>
          <p:cNvPr id="38" name="TextBox 37"/>
          <p:cNvSpPr txBox="1"/>
          <p:nvPr/>
        </p:nvSpPr>
        <p:spPr>
          <a:xfrm>
            <a:off x="8580335" y="3686415"/>
            <a:ext cx="295274" cy="307777"/>
          </a:xfrm>
          <a:prstGeom prst="rect">
            <a:avLst/>
          </a:prstGeom>
          <a:noFill/>
        </p:spPr>
        <p:txBody>
          <a:bodyPr wrap="none" rtlCol="0">
            <a:spAutoFit/>
          </a:bodyPr>
          <a:lstStyle/>
          <a:p>
            <a:r>
              <a:rPr lang="en-US" sz="1400" dirty="0" smtClean="0">
                <a:latin typeface="Calibri" panose="020F0502020204030204" pitchFamily="34" charset="0"/>
              </a:rPr>
              <a:t>D</a:t>
            </a:r>
            <a:endParaRPr lang="en-US" sz="1400" dirty="0">
              <a:latin typeface="Calibri" panose="020F0502020204030204" pitchFamily="34" charset="0"/>
            </a:endParaRPr>
          </a:p>
        </p:txBody>
      </p:sp>
      <p:sp>
        <p:nvSpPr>
          <p:cNvPr id="39" name="TextBox 38"/>
          <p:cNvSpPr txBox="1"/>
          <p:nvPr/>
        </p:nvSpPr>
        <p:spPr>
          <a:xfrm>
            <a:off x="9088769" y="2763828"/>
            <a:ext cx="272832" cy="307777"/>
          </a:xfrm>
          <a:prstGeom prst="rect">
            <a:avLst/>
          </a:prstGeom>
          <a:noFill/>
        </p:spPr>
        <p:txBody>
          <a:bodyPr wrap="none" rtlCol="0">
            <a:spAutoFit/>
          </a:bodyPr>
          <a:lstStyle/>
          <a:p>
            <a:r>
              <a:rPr lang="en-US" sz="1400" dirty="0" smtClean="0">
                <a:latin typeface="Calibri" panose="020F0502020204030204" pitchFamily="34" charset="0"/>
              </a:rPr>
              <a:t>E</a:t>
            </a:r>
            <a:endParaRPr lang="en-US" sz="1400" dirty="0">
              <a:latin typeface="Calibri" panose="020F0502020204030204" pitchFamily="34" charset="0"/>
            </a:endParaRPr>
          </a:p>
        </p:txBody>
      </p:sp>
      <p:sp>
        <p:nvSpPr>
          <p:cNvPr id="40" name="Freeform 39"/>
          <p:cNvSpPr/>
          <p:nvPr/>
        </p:nvSpPr>
        <p:spPr>
          <a:xfrm>
            <a:off x="9524698" y="2085975"/>
            <a:ext cx="1021234" cy="2409825"/>
          </a:xfrm>
          <a:custGeom>
            <a:avLst/>
            <a:gdLst>
              <a:gd name="connsiteX0" fmla="*/ 923470 w 1191696"/>
              <a:gd name="connsiteY0" fmla="*/ 2428875 h 2428875"/>
              <a:gd name="connsiteX1" fmla="*/ 1142545 w 1191696"/>
              <a:gd name="connsiteY1" fmla="*/ 1219200 h 2428875"/>
              <a:gd name="connsiteX2" fmla="*/ 94795 w 1191696"/>
              <a:gd name="connsiteY2" fmla="*/ 590550 h 2428875"/>
              <a:gd name="connsiteX3" fmla="*/ 113845 w 1191696"/>
              <a:gd name="connsiteY3" fmla="*/ 0 h 2428875"/>
              <a:gd name="connsiteX0" fmla="*/ 851119 w 1107413"/>
              <a:gd name="connsiteY0" fmla="*/ 2428875 h 2428875"/>
              <a:gd name="connsiteX1" fmla="*/ 1070194 w 1107413"/>
              <a:gd name="connsiteY1" fmla="*/ 1219200 h 2428875"/>
              <a:gd name="connsiteX2" fmla="*/ 193894 w 1107413"/>
              <a:gd name="connsiteY2" fmla="*/ 619125 h 2428875"/>
              <a:gd name="connsiteX3" fmla="*/ 41494 w 1107413"/>
              <a:gd name="connsiteY3" fmla="*/ 0 h 2428875"/>
              <a:gd name="connsiteX0" fmla="*/ 848027 w 1021452"/>
              <a:gd name="connsiteY0" fmla="*/ 2428875 h 2428875"/>
              <a:gd name="connsiteX1" fmla="*/ 962327 w 1021452"/>
              <a:gd name="connsiteY1" fmla="*/ 1247775 h 2428875"/>
              <a:gd name="connsiteX2" fmla="*/ 190802 w 1021452"/>
              <a:gd name="connsiteY2" fmla="*/ 619125 h 2428875"/>
              <a:gd name="connsiteX3" fmla="*/ 38402 w 1021452"/>
              <a:gd name="connsiteY3" fmla="*/ 0 h 2428875"/>
              <a:gd name="connsiteX0" fmla="*/ 848027 w 1007152"/>
              <a:gd name="connsiteY0" fmla="*/ 2428875 h 2428875"/>
              <a:gd name="connsiteX1" fmla="*/ 962327 w 1007152"/>
              <a:gd name="connsiteY1" fmla="*/ 1247775 h 2428875"/>
              <a:gd name="connsiteX2" fmla="*/ 190802 w 1007152"/>
              <a:gd name="connsiteY2" fmla="*/ 619125 h 2428875"/>
              <a:gd name="connsiteX3" fmla="*/ 38402 w 1007152"/>
              <a:gd name="connsiteY3" fmla="*/ 0 h 2428875"/>
              <a:gd name="connsiteX0" fmla="*/ 905177 w 1026079"/>
              <a:gd name="connsiteY0" fmla="*/ 2409825 h 2409825"/>
              <a:gd name="connsiteX1" fmla="*/ 962327 w 1026079"/>
              <a:gd name="connsiteY1" fmla="*/ 1247775 h 2409825"/>
              <a:gd name="connsiteX2" fmla="*/ 190802 w 1026079"/>
              <a:gd name="connsiteY2" fmla="*/ 619125 h 2409825"/>
              <a:gd name="connsiteX3" fmla="*/ 38402 w 1026079"/>
              <a:gd name="connsiteY3" fmla="*/ 0 h 2409825"/>
              <a:gd name="connsiteX0" fmla="*/ 905177 w 1021234"/>
              <a:gd name="connsiteY0" fmla="*/ 2409825 h 2409825"/>
              <a:gd name="connsiteX1" fmla="*/ 962327 w 1021234"/>
              <a:gd name="connsiteY1" fmla="*/ 1247775 h 2409825"/>
              <a:gd name="connsiteX2" fmla="*/ 190802 w 1021234"/>
              <a:gd name="connsiteY2" fmla="*/ 619125 h 2409825"/>
              <a:gd name="connsiteX3" fmla="*/ 38402 w 1021234"/>
              <a:gd name="connsiteY3" fmla="*/ 0 h 2409825"/>
            </a:gdLst>
            <a:ahLst/>
            <a:cxnLst>
              <a:cxn ang="0">
                <a:pos x="connsiteX0" y="connsiteY0"/>
              </a:cxn>
              <a:cxn ang="0">
                <a:pos x="connsiteX1" y="connsiteY1"/>
              </a:cxn>
              <a:cxn ang="0">
                <a:pos x="connsiteX2" y="connsiteY2"/>
              </a:cxn>
              <a:cxn ang="0">
                <a:pos x="connsiteX3" y="connsiteY3"/>
              </a:cxn>
            </a:cxnLst>
            <a:rect l="l" t="t" r="r" b="b"/>
            <a:pathLst>
              <a:path w="1021234" h="2409825">
                <a:moveTo>
                  <a:pt x="905177" y="2409825"/>
                </a:moveTo>
                <a:cubicBezTo>
                  <a:pt x="998046" y="1739106"/>
                  <a:pt x="1081390" y="1546225"/>
                  <a:pt x="962327" y="1247775"/>
                </a:cubicBezTo>
                <a:cubicBezTo>
                  <a:pt x="843265" y="949325"/>
                  <a:pt x="344790" y="827088"/>
                  <a:pt x="190802" y="619125"/>
                </a:cubicBezTo>
                <a:cubicBezTo>
                  <a:pt x="36814" y="411162"/>
                  <a:pt x="-56848" y="193675"/>
                  <a:pt x="38402"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08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Complexity</a:t>
            </a:r>
            <a:endParaRPr lang="en-US" dirty="0"/>
          </a:p>
        </p:txBody>
      </p:sp>
      <p:sp>
        <p:nvSpPr>
          <p:cNvPr id="3" name="Content Placeholder 2"/>
          <p:cNvSpPr>
            <a:spLocks noGrp="1"/>
          </p:cNvSpPr>
          <p:nvPr>
            <p:ph idx="1"/>
          </p:nvPr>
        </p:nvSpPr>
        <p:spPr/>
        <p:txBody>
          <a:bodyPr/>
          <a:lstStyle/>
          <a:p>
            <a:r>
              <a:rPr lang="en-US" dirty="0" smtClean="0"/>
              <a:t>“It won’t scale”</a:t>
            </a:r>
          </a:p>
          <a:p>
            <a:r>
              <a:rPr lang="en-US" dirty="0" smtClean="0"/>
              <a:t>“It’s not elegant”</a:t>
            </a:r>
          </a:p>
          <a:p>
            <a:r>
              <a:rPr lang="en-US" dirty="0" smtClean="0"/>
              <a:t>These are statements about complexity</a:t>
            </a:r>
          </a:p>
          <a:p>
            <a:r>
              <a:rPr lang="en-US" dirty="0" smtClean="0"/>
              <a:t>“Reduce complexity,” right?</a:t>
            </a:r>
          </a:p>
        </p:txBody>
      </p:sp>
    </p:spTree>
    <p:extLst>
      <p:ext uri="{BB962C8B-B14F-4D97-AF65-F5344CB8AC3E}">
        <p14:creationId xmlns:p14="http://schemas.microsoft.com/office/powerpoint/2010/main" val="230419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8410386" y="2492797"/>
            <a:ext cx="1038701" cy="10211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419142" y="3522647"/>
            <a:ext cx="628877" cy="11599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052705" y="4665939"/>
            <a:ext cx="1441831" cy="253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494536" y="3180006"/>
            <a:ext cx="223780" cy="1493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9455479" y="2512192"/>
            <a:ext cx="1262837" cy="68326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40331" y="1977413"/>
            <a:ext cx="0" cy="52410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err="1" smtClean="0"/>
              <a:t>Precompute</a:t>
            </a:r>
            <a:r>
              <a:rPr lang="en-US" dirty="0" smtClean="0"/>
              <a:t>: LFAs </a:t>
            </a:r>
            <a:endParaRPr lang="en-US" dirty="0"/>
          </a:p>
        </p:txBody>
      </p:sp>
      <p:sp>
        <p:nvSpPr>
          <p:cNvPr id="3" name="Content Placeholder 2"/>
          <p:cNvSpPr>
            <a:spLocks noGrp="1"/>
          </p:cNvSpPr>
          <p:nvPr>
            <p:ph sz="half" idx="1"/>
          </p:nvPr>
        </p:nvSpPr>
        <p:spPr>
          <a:xfrm>
            <a:off x="1261871" y="1828800"/>
            <a:ext cx="6381305" cy="4351337"/>
          </a:xfrm>
        </p:spPr>
        <p:txBody>
          <a:bodyPr>
            <a:normAutofit fontScale="92500" lnSpcReduction="10000"/>
          </a:bodyPr>
          <a:lstStyle/>
          <a:p>
            <a:r>
              <a:rPr lang="en-US" dirty="0" smtClean="0"/>
              <a:t>Loop Free Alternates (LFAs)</a:t>
            </a:r>
          </a:p>
          <a:p>
            <a:pPr lvl="1"/>
            <a:r>
              <a:rPr lang="en-US" dirty="0" smtClean="0"/>
              <a:t>A can compute the cost from C to determine if traffic forwarded to 192.0.2.0/24 will, in fact, be looped back to A</a:t>
            </a:r>
          </a:p>
          <a:p>
            <a:pPr lvl="1"/>
            <a:r>
              <a:rPr lang="en-US" dirty="0" smtClean="0"/>
              <a:t>If not, then A can install the path through C as a backup path</a:t>
            </a:r>
          </a:p>
          <a:p>
            <a:r>
              <a:rPr lang="en-US" dirty="0" smtClean="0"/>
              <a:t>Gains</a:t>
            </a:r>
          </a:p>
          <a:p>
            <a:pPr lvl="1"/>
            <a:r>
              <a:rPr lang="en-US" dirty="0" smtClean="0"/>
              <a:t>Faster convergence</a:t>
            </a:r>
          </a:p>
          <a:p>
            <a:r>
              <a:rPr lang="en-US" dirty="0" smtClean="0"/>
              <a:t>Costs</a:t>
            </a:r>
          </a:p>
          <a:p>
            <a:pPr lvl="1"/>
            <a:r>
              <a:rPr lang="en-US" dirty="0" smtClean="0"/>
              <a:t>Additional computation at A </a:t>
            </a:r>
            <a:r>
              <a:rPr lang="en-US" i="1" dirty="0" smtClean="0"/>
              <a:t>(almost nil)</a:t>
            </a:r>
          </a:p>
          <a:p>
            <a:pPr lvl="1"/>
            <a:r>
              <a:rPr lang="en-US" dirty="0" smtClean="0"/>
              <a:t>Designing the network with LFAs in mind</a:t>
            </a:r>
          </a:p>
        </p:txBody>
      </p:sp>
      <p:grpSp>
        <p:nvGrpSpPr>
          <p:cNvPr id="5" name="Group 4"/>
          <p:cNvGrpSpPr/>
          <p:nvPr/>
        </p:nvGrpSpPr>
        <p:grpSpPr>
          <a:xfrm>
            <a:off x="8089227" y="3187552"/>
            <a:ext cx="658470" cy="662282"/>
            <a:chOff x="5025527" y="1550112"/>
            <a:chExt cx="1440388" cy="1448727"/>
          </a:xfrm>
        </p:grpSpPr>
        <p:sp>
          <p:nvSpPr>
            <p:cNvPr id="6" name="Oval 5"/>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5028503" y="1567413"/>
              <a:ext cx="1437412" cy="1431426"/>
            </a:xfrm>
            <a:prstGeom prst="rect">
              <a:avLst/>
            </a:prstGeom>
          </p:spPr>
        </p:pic>
      </p:grpSp>
      <p:grpSp>
        <p:nvGrpSpPr>
          <p:cNvPr id="8" name="Group 7"/>
          <p:cNvGrpSpPr/>
          <p:nvPr/>
        </p:nvGrpSpPr>
        <p:grpSpPr>
          <a:xfrm>
            <a:off x="9119172" y="2166421"/>
            <a:ext cx="658470" cy="662282"/>
            <a:chOff x="5025527" y="1550112"/>
            <a:chExt cx="1440388" cy="1448727"/>
          </a:xfrm>
        </p:grpSpPr>
        <p:sp>
          <p:nvSpPr>
            <p:cNvPr id="9" name="Oval 8"/>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5028503" y="1567413"/>
              <a:ext cx="1437412" cy="1431426"/>
            </a:xfrm>
            <a:prstGeom prst="rect">
              <a:avLst/>
            </a:prstGeom>
          </p:spPr>
        </p:pic>
      </p:grpSp>
      <p:cxnSp>
        <p:nvCxnSpPr>
          <p:cNvPr id="14" name="Straight Connector 13"/>
          <p:cNvCxnSpPr/>
          <p:nvPr/>
        </p:nvCxnSpPr>
        <p:spPr>
          <a:xfrm>
            <a:off x="8896350" y="1977413"/>
            <a:ext cx="11906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880722" y="1691322"/>
            <a:ext cx="1119217" cy="307777"/>
          </a:xfrm>
          <a:prstGeom prst="rect">
            <a:avLst/>
          </a:prstGeom>
          <a:noFill/>
        </p:spPr>
        <p:txBody>
          <a:bodyPr wrap="none" rtlCol="0">
            <a:spAutoFit/>
          </a:bodyPr>
          <a:lstStyle/>
          <a:p>
            <a:r>
              <a:rPr lang="en-US" sz="1400" dirty="0" smtClean="0">
                <a:latin typeface="Calibri" panose="020F0502020204030204" pitchFamily="34" charset="0"/>
              </a:rPr>
              <a:t>192.0.2.0/24</a:t>
            </a:r>
            <a:endParaRPr lang="en-US" sz="1400" dirty="0">
              <a:latin typeface="Calibri" panose="020F0502020204030204" pitchFamily="34" charset="0"/>
            </a:endParaRPr>
          </a:p>
        </p:txBody>
      </p:sp>
      <p:grpSp>
        <p:nvGrpSpPr>
          <p:cNvPr id="16" name="Group 15"/>
          <p:cNvGrpSpPr/>
          <p:nvPr/>
        </p:nvGrpSpPr>
        <p:grpSpPr>
          <a:xfrm>
            <a:off x="8731546" y="4347472"/>
            <a:ext cx="658470" cy="662282"/>
            <a:chOff x="5025527" y="1550112"/>
            <a:chExt cx="1440388" cy="1448727"/>
          </a:xfrm>
        </p:grpSpPr>
        <p:sp>
          <p:nvSpPr>
            <p:cNvPr id="17" name="Oval 16"/>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stretch>
              <a:fillRect/>
            </a:stretch>
          </p:blipFill>
          <p:spPr>
            <a:xfrm>
              <a:off x="5028503" y="1567413"/>
              <a:ext cx="1437412" cy="1431426"/>
            </a:xfrm>
            <a:prstGeom prst="rect">
              <a:avLst/>
            </a:prstGeom>
          </p:spPr>
        </p:pic>
      </p:grpSp>
      <p:grpSp>
        <p:nvGrpSpPr>
          <p:cNvPr id="19" name="Group 18"/>
          <p:cNvGrpSpPr/>
          <p:nvPr/>
        </p:nvGrpSpPr>
        <p:grpSpPr>
          <a:xfrm>
            <a:off x="10164621" y="4339563"/>
            <a:ext cx="658470" cy="662282"/>
            <a:chOff x="5025527" y="1550112"/>
            <a:chExt cx="1440388" cy="1448727"/>
          </a:xfrm>
        </p:grpSpPr>
        <p:sp>
          <p:nvSpPr>
            <p:cNvPr id="20" name="Oval 19"/>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stretch>
              <a:fillRect/>
            </a:stretch>
          </p:blipFill>
          <p:spPr>
            <a:xfrm>
              <a:off x="5028503" y="1567413"/>
              <a:ext cx="1437412" cy="1431426"/>
            </a:xfrm>
            <a:prstGeom prst="rect">
              <a:avLst/>
            </a:prstGeom>
          </p:spPr>
        </p:pic>
      </p:grpSp>
      <p:grpSp>
        <p:nvGrpSpPr>
          <p:cNvPr id="22" name="Group 21"/>
          <p:cNvGrpSpPr/>
          <p:nvPr/>
        </p:nvGrpSpPr>
        <p:grpSpPr>
          <a:xfrm>
            <a:off x="10388401" y="2864320"/>
            <a:ext cx="658470" cy="662282"/>
            <a:chOff x="5025527" y="1550112"/>
            <a:chExt cx="1440388" cy="1448727"/>
          </a:xfrm>
        </p:grpSpPr>
        <p:sp>
          <p:nvSpPr>
            <p:cNvPr id="23" name="Oval 22"/>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2"/>
            <a:stretch>
              <a:fillRect/>
            </a:stretch>
          </p:blipFill>
          <p:spPr>
            <a:xfrm>
              <a:off x="5028503" y="1567413"/>
              <a:ext cx="1437412" cy="1431426"/>
            </a:xfrm>
            <a:prstGeom prst="rect">
              <a:avLst/>
            </a:prstGeom>
          </p:spPr>
        </p:pic>
      </p:grpSp>
      <p:sp>
        <p:nvSpPr>
          <p:cNvPr id="35" name="TextBox 34"/>
          <p:cNvSpPr txBox="1"/>
          <p:nvPr/>
        </p:nvSpPr>
        <p:spPr>
          <a:xfrm>
            <a:off x="10036341" y="4853301"/>
            <a:ext cx="288862" cy="307777"/>
          </a:xfrm>
          <a:prstGeom prst="rect">
            <a:avLst/>
          </a:prstGeom>
          <a:noFill/>
        </p:spPr>
        <p:txBody>
          <a:bodyPr wrap="none" rtlCol="0">
            <a:spAutoFit/>
          </a:bodyPr>
          <a:lstStyle/>
          <a:p>
            <a:r>
              <a:rPr lang="en-US" sz="1400" dirty="0" smtClean="0">
                <a:latin typeface="Calibri" panose="020F0502020204030204" pitchFamily="34" charset="0"/>
              </a:rPr>
              <a:t>A</a:t>
            </a:r>
            <a:endParaRPr lang="en-US" sz="1400" dirty="0">
              <a:latin typeface="Calibri" panose="020F0502020204030204" pitchFamily="34" charset="0"/>
            </a:endParaRPr>
          </a:p>
        </p:txBody>
      </p:sp>
      <p:sp>
        <p:nvSpPr>
          <p:cNvPr id="36" name="TextBox 35"/>
          <p:cNvSpPr txBox="1"/>
          <p:nvPr/>
        </p:nvSpPr>
        <p:spPr>
          <a:xfrm>
            <a:off x="10688723" y="3503238"/>
            <a:ext cx="288862" cy="307777"/>
          </a:xfrm>
          <a:prstGeom prst="rect">
            <a:avLst/>
          </a:prstGeom>
          <a:noFill/>
        </p:spPr>
        <p:txBody>
          <a:bodyPr wrap="none" rtlCol="0">
            <a:spAutoFit/>
          </a:bodyPr>
          <a:lstStyle/>
          <a:p>
            <a:r>
              <a:rPr lang="en-US" sz="1400" dirty="0" smtClean="0">
                <a:latin typeface="Calibri" panose="020F0502020204030204" pitchFamily="34" charset="0"/>
              </a:rPr>
              <a:t>B</a:t>
            </a:r>
            <a:endParaRPr lang="en-US" sz="1400" dirty="0">
              <a:latin typeface="Calibri" panose="020F0502020204030204" pitchFamily="34" charset="0"/>
            </a:endParaRPr>
          </a:p>
        </p:txBody>
      </p:sp>
      <p:sp>
        <p:nvSpPr>
          <p:cNvPr id="37" name="TextBox 36"/>
          <p:cNvSpPr txBox="1"/>
          <p:nvPr/>
        </p:nvSpPr>
        <p:spPr>
          <a:xfrm>
            <a:off x="8588985" y="4838426"/>
            <a:ext cx="280846" cy="307777"/>
          </a:xfrm>
          <a:prstGeom prst="rect">
            <a:avLst/>
          </a:prstGeom>
          <a:noFill/>
        </p:spPr>
        <p:txBody>
          <a:bodyPr wrap="none" rtlCol="0">
            <a:spAutoFit/>
          </a:bodyPr>
          <a:lstStyle/>
          <a:p>
            <a:r>
              <a:rPr lang="en-US" sz="1400" dirty="0">
                <a:latin typeface="Calibri" panose="020F0502020204030204" pitchFamily="34" charset="0"/>
              </a:rPr>
              <a:t>C</a:t>
            </a:r>
          </a:p>
        </p:txBody>
      </p:sp>
      <p:sp>
        <p:nvSpPr>
          <p:cNvPr id="38" name="TextBox 37"/>
          <p:cNvSpPr txBox="1"/>
          <p:nvPr/>
        </p:nvSpPr>
        <p:spPr>
          <a:xfrm>
            <a:off x="8580335" y="3686415"/>
            <a:ext cx="295274" cy="307777"/>
          </a:xfrm>
          <a:prstGeom prst="rect">
            <a:avLst/>
          </a:prstGeom>
          <a:noFill/>
        </p:spPr>
        <p:txBody>
          <a:bodyPr wrap="none" rtlCol="0">
            <a:spAutoFit/>
          </a:bodyPr>
          <a:lstStyle/>
          <a:p>
            <a:r>
              <a:rPr lang="en-US" sz="1400" dirty="0" smtClean="0">
                <a:latin typeface="Calibri" panose="020F0502020204030204" pitchFamily="34" charset="0"/>
              </a:rPr>
              <a:t>D</a:t>
            </a:r>
            <a:endParaRPr lang="en-US" sz="1400" dirty="0">
              <a:latin typeface="Calibri" panose="020F0502020204030204" pitchFamily="34" charset="0"/>
            </a:endParaRPr>
          </a:p>
        </p:txBody>
      </p:sp>
      <p:sp>
        <p:nvSpPr>
          <p:cNvPr id="39" name="TextBox 38"/>
          <p:cNvSpPr txBox="1"/>
          <p:nvPr/>
        </p:nvSpPr>
        <p:spPr>
          <a:xfrm>
            <a:off x="9088769" y="2763828"/>
            <a:ext cx="272832" cy="307777"/>
          </a:xfrm>
          <a:prstGeom prst="rect">
            <a:avLst/>
          </a:prstGeom>
          <a:noFill/>
        </p:spPr>
        <p:txBody>
          <a:bodyPr wrap="none" rtlCol="0">
            <a:spAutoFit/>
          </a:bodyPr>
          <a:lstStyle/>
          <a:p>
            <a:r>
              <a:rPr lang="en-US" sz="1400" dirty="0" smtClean="0">
                <a:latin typeface="Calibri" panose="020F0502020204030204" pitchFamily="34" charset="0"/>
              </a:rPr>
              <a:t>E</a:t>
            </a:r>
            <a:endParaRPr lang="en-US" sz="1400" dirty="0">
              <a:latin typeface="Calibri" panose="020F0502020204030204" pitchFamily="34" charset="0"/>
            </a:endParaRPr>
          </a:p>
        </p:txBody>
      </p:sp>
      <p:sp>
        <p:nvSpPr>
          <p:cNvPr id="40" name="Freeform 39"/>
          <p:cNvSpPr/>
          <p:nvPr/>
        </p:nvSpPr>
        <p:spPr>
          <a:xfrm>
            <a:off x="9524698" y="2085975"/>
            <a:ext cx="1021234" cy="2409825"/>
          </a:xfrm>
          <a:custGeom>
            <a:avLst/>
            <a:gdLst>
              <a:gd name="connsiteX0" fmla="*/ 923470 w 1191696"/>
              <a:gd name="connsiteY0" fmla="*/ 2428875 h 2428875"/>
              <a:gd name="connsiteX1" fmla="*/ 1142545 w 1191696"/>
              <a:gd name="connsiteY1" fmla="*/ 1219200 h 2428875"/>
              <a:gd name="connsiteX2" fmla="*/ 94795 w 1191696"/>
              <a:gd name="connsiteY2" fmla="*/ 590550 h 2428875"/>
              <a:gd name="connsiteX3" fmla="*/ 113845 w 1191696"/>
              <a:gd name="connsiteY3" fmla="*/ 0 h 2428875"/>
              <a:gd name="connsiteX0" fmla="*/ 851119 w 1107413"/>
              <a:gd name="connsiteY0" fmla="*/ 2428875 h 2428875"/>
              <a:gd name="connsiteX1" fmla="*/ 1070194 w 1107413"/>
              <a:gd name="connsiteY1" fmla="*/ 1219200 h 2428875"/>
              <a:gd name="connsiteX2" fmla="*/ 193894 w 1107413"/>
              <a:gd name="connsiteY2" fmla="*/ 619125 h 2428875"/>
              <a:gd name="connsiteX3" fmla="*/ 41494 w 1107413"/>
              <a:gd name="connsiteY3" fmla="*/ 0 h 2428875"/>
              <a:gd name="connsiteX0" fmla="*/ 848027 w 1021452"/>
              <a:gd name="connsiteY0" fmla="*/ 2428875 h 2428875"/>
              <a:gd name="connsiteX1" fmla="*/ 962327 w 1021452"/>
              <a:gd name="connsiteY1" fmla="*/ 1247775 h 2428875"/>
              <a:gd name="connsiteX2" fmla="*/ 190802 w 1021452"/>
              <a:gd name="connsiteY2" fmla="*/ 619125 h 2428875"/>
              <a:gd name="connsiteX3" fmla="*/ 38402 w 1021452"/>
              <a:gd name="connsiteY3" fmla="*/ 0 h 2428875"/>
              <a:gd name="connsiteX0" fmla="*/ 848027 w 1007152"/>
              <a:gd name="connsiteY0" fmla="*/ 2428875 h 2428875"/>
              <a:gd name="connsiteX1" fmla="*/ 962327 w 1007152"/>
              <a:gd name="connsiteY1" fmla="*/ 1247775 h 2428875"/>
              <a:gd name="connsiteX2" fmla="*/ 190802 w 1007152"/>
              <a:gd name="connsiteY2" fmla="*/ 619125 h 2428875"/>
              <a:gd name="connsiteX3" fmla="*/ 38402 w 1007152"/>
              <a:gd name="connsiteY3" fmla="*/ 0 h 2428875"/>
              <a:gd name="connsiteX0" fmla="*/ 905177 w 1026079"/>
              <a:gd name="connsiteY0" fmla="*/ 2409825 h 2409825"/>
              <a:gd name="connsiteX1" fmla="*/ 962327 w 1026079"/>
              <a:gd name="connsiteY1" fmla="*/ 1247775 h 2409825"/>
              <a:gd name="connsiteX2" fmla="*/ 190802 w 1026079"/>
              <a:gd name="connsiteY2" fmla="*/ 619125 h 2409825"/>
              <a:gd name="connsiteX3" fmla="*/ 38402 w 1026079"/>
              <a:gd name="connsiteY3" fmla="*/ 0 h 2409825"/>
              <a:gd name="connsiteX0" fmla="*/ 905177 w 1021234"/>
              <a:gd name="connsiteY0" fmla="*/ 2409825 h 2409825"/>
              <a:gd name="connsiteX1" fmla="*/ 962327 w 1021234"/>
              <a:gd name="connsiteY1" fmla="*/ 1247775 h 2409825"/>
              <a:gd name="connsiteX2" fmla="*/ 190802 w 1021234"/>
              <a:gd name="connsiteY2" fmla="*/ 619125 h 2409825"/>
              <a:gd name="connsiteX3" fmla="*/ 38402 w 1021234"/>
              <a:gd name="connsiteY3" fmla="*/ 0 h 2409825"/>
            </a:gdLst>
            <a:ahLst/>
            <a:cxnLst>
              <a:cxn ang="0">
                <a:pos x="connsiteX0" y="connsiteY0"/>
              </a:cxn>
              <a:cxn ang="0">
                <a:pos x="connsiteX1" y="connsiteY1"/>
              </a:cxn>
              <a:cxn ang="0">
                <a:pos x="connsiteX2" y="connsiteY2"/>
              </a:cxn>
              <a:cxn ang="0">
                <a:pos x="connsiteX3" y="connsiteY3"/>
              </a:cxn>
            </a:cxnLst>
            <a:rect l="l" t="t" r="r" b="b"/>
            <a:pathLst>
              <a:path w="1021234" h="2409825">
                <a:moveTo>
                  <a:pt x="905177" y="2409825"/>
                </a:moveTo>
                <a:cubicBezTo>
                  <a:pt x="998046" y="1739106"/>
                  <a:pt x="1081390" y="1546225"/>
                  <a:pt x="962327" y="1247775"/>
                </a:cubicBezTo>
                <a:cubicBezTo>
                  <a:pt x="843265" y="949325"/>
                  <a:pt x="344790" y="827088"/>
                  <a:pt x="190802" y="619125"/>
                </a:cubicBezTo>
                <a:cubicBezTo>
                  <a:pt x="36814" y="411162"/>
                  <a:pt x="-56848" y="193675"/>
                  <a:pt x="38402" y="0"/>
                </a:cubicBezTo>
              </a:path>
            </a:pathLst>
          </a:custGeom>
          <a:noFill/>
          <a:ln w="285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H="1">
            <a:off x="9391650" y="4853301"/>
            <a:ext cx="751022" cy="13974"/>
          </a:xfrm>
          <a:prstGeom prst="line">
            <a:avLst/>
          </a:prstGeom>
          <a:ln w="28575">
            <a:solidFill>
              <a:srgbClr val="00B05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29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8410386" y="2492797"/>
            <a:ext cx="1038701" cy="10211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419142" y="3522647"/>
            <a:ext cx="628877" cy="11599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052705" y="4665939"/>
            <a:ext cx="1441831" cy="253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494536" y="3180006"/>
            <a:ext cx="223780" cy="1493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9455479" y="2512192"/>
            <a:ext cx="1262837" cy="68326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40331" y="1977413"/>
            <a:ext cx="0" cy="52410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err="1" smtClean="0"/>
              <a:t>Precompute</a:t>
            </a:r>
            <a:r>
              <a:rPr lang="en-US" dirty="0" smtClean="0"/>
              <a:t>: Tunneled LFAs </a:t>
            </a:r>
            <a:endParaRPr lang="en-US" dirty="0"/>
          </a:p>
        </p:txBody>
      </p:sp>
      <p:sp>
        <p:nvSpPr>
          <p:cNvPr id="3" name="Content Placeholder 2"/>
          <p:cNvSpPr>
            <a:spLocks noGrp="1"/>
          </p:cNvSpPr>
          <p:nvPr>
            <p:ph sz="half" idx="1"/>
          </p:nvPr>
        </p:nvSpPr>
        <p:spPr>
          <a:xfrm>
            <a:off x="1261871" y="1828800"/>
            <a:ext cx="6381305" cy="4351337"/>
          </a:xfrm>
        </p:spPr>
        <p:txBody>
          <a:bodyPr>
            <a:normAutofit/>
          </a:bodyPr>
          <a:lstStyle/>
          <a:p>
            <a:r>
              <a:rPr lang="en-US" dirty="0" smtClean="0"/>
              <a:t>Tunnel into Q</a:t>
            </a:r>
          </a:p>
          <a:p>
            <a:pPr lvl="1"/>
            <a:r>
              <a:rPr lang="en-US" dirty="0" smtClean="0"/>
              <a:t>A can compute the first hop beyond C where traffic destined to 192.0.2.0/24 will not loop back</a:t>
            </a:r>
          </a:p>
          <a:p>
            <a:pPr lvl="1"/>
            <a:r>
              <a:rPr lang="en-US" dirty="0" smtClean="0"/>
              <a:t>A then dynamically builds a tunnel through C to this point and installs the tunnel interface as a backup route</a:t>
            </a:r>
          </a:p>
          <a:p>
            <a:pPr lvl="1"/>
            <a:r>
              <a:rPr lang="en-US" dirty="0" smtClean="0"/>
              <a:t>There are a number of ways to do this</a:t>
            </a:r>
          </a:p>
          <a:p>
            <a:pPr lvl="2"/>
            <a:r>
              <a:rPr lang="en-US" dirty="0" err="1" smtClean="0"/>
              <a:t>NotVIA</a:t>
            </a:r>
            <a:r>
              <a:rPr lang="en-US" dirty="0" smtClean="0"/>
              <a:t>, MRT, Remote LFA, etc.</a:t>
            </a:r>
            <a:endParaRPr lang="en-US" dirty="0"/>
          </a:p>
          <a:p>
            <a:pPr lvl="2"/>
            <a:r>
              <a:rPr lang="en-US" dirty="0" smtClean="0"/>
              <a:t>Different computation and tunneling mechanisms, but the general theory of operation is the same</a:t>
            </a:r>
          </a:p>
        </p:txBody>
      </p:sp>
      <p:grpSp>
        <p:nvGrpSpPr>
          <p:cNvPr id="5" name="Group 4"/>
          <p:cNvGrpSpPr/>
          <p:nvPr/>
        </p:nvGrpSpPr>
        <p:grpSpPr>
          <a:xfrm>
            <a:off x="8089227" y="3187552"/>
            <a:ext cx="658470" cy="662282"/>
            <a:chOff x="5025527" y="1550112"/>
            <a:chExt cx="1440388" cy="1448727"/>
          </a:xfrm>
        </p:grpSpPr>
        <p:sp>
          <p:nvSpPr>
            <p:cNvPr id="6" name="Oval 5"/>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5028503" y="1567413"/>
              <a:ext cx="1437412" cy="1431426"/>
            </a:xfrm>
            <a:prstGeom prst="rect">
              <a:avLst/>
            </a:prstGeom>
          </p:spPr>
        </p:pic>
      </p:grpSp>
      <p:grpSp>
        <p:nvGrpSpPr>
          <p:cNvPr id="8" name="Group 7"/>
          <p:cNvGrpSpPr/>
          <p:nvPr/>
        </p:nvGrpSpPr>
        <p:grpSpPr>
          <a:xfrm>
            <a:off x="9119172" y="2166421"/>
            <a:ext cx="658470" cy="662282"/>
            <a:chOff x="5025527" y="1550112"/>
            <a:chExt cx="1440388" cy="1448727"/>
          </a:xfrm>
        </p:grpSpPr>
        <p:sp>
          <p:nvSpPr>
            <p:cNvPr id="9" name="Oval 8"/>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5028503" y="1567413"/>
              <a:ext cx="1437412" cy="1431426"/>
            </a:xfrm>
            <a:prstGeom prst="rect">
              <a:avLst/>
            </a:prstGeom>
          </p:spPr>
        </p:pic>
      </p:grpSp>
      <p:cxnSp>
        <p:nvCxnSpPr>
          <p:cNvPr id="14" name="Straight Connector 13"/>
          <p:cNvCxnSpPr/>
          <p:nvPr/>
        </p:nvCxnSpPr>
        <p:spPr>
          <a:xfrm>
            <a:off x="8896350" y="1977413"/>
            <a:ext cx="11906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880722" y="1691322"/>
            <a:ext cx="1119217" cy="307777"/>
          </a:xfrm>
          <a:prstGeom prst="rect">
            <a:avLst/>
          </a:prstGeom>
          <a:noFill/>
        </p:spPr>
        <p:txBody>
          <a:bodyPr wrap="none" rtlCol="0">
            <a:spAutoFit/>
          </a:bodyPr>
          <a:lstStyle/>
          <a:p>
            <a:r>
              <a:rPr lang="en-US" sz="1400" dirty="0" smtClean="0">
                <a:latin typeface="Calibri" panose="020F0502020204030204" pitchFamily="34" charset="0"/>
              </a:rPr>
              <a:t>192.0.2.0/24</a:t>
            </a:r>
            <a:endParaRPr lang="en-US" sz="1400" dirty="0">
              <a:latin typeface="Calibri" panose="020F0502020204030204" pitchFamily="34" charset="0"/>
            </a:endParaRPr>
          </a:p>
        </p:txBody>
      </p:sp>
      <p:grpSp>
        <p:nvGrpSpPr>
          <p:cNvPr id="16" name="Group 15"/>
          <p:cNvGrpSpPr/>
          <p:nvPr/>
        </p:nvGrpSpPr>
        <p:grpSpPr>
          <a:xfrm>
            <a:off x="8731546" y="4347472"/>
            <a:ext cx="658470" cy="662282"/>
            <a:chOff x="5025527" y="1550112"/>
            <a:chExt cx="1440388" cy="1448727"/>
          </a:xfrm>
        </p:grpSpPr>
        <p:sp>
          <p:nvSpPr>
            <p:cNvPr id="17" name="Oval 16"/>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stretch>
              <a:fillRect/>
            </a:stretch>
          </p:blipFill>
          <p:spPr>
            <a:xfrm>
              <a:off x="5028503" y="1567413"/>
              <a:ext cx="1437412" cy="1431426"/>
            </a:xfrm>
            <a:prstGeom prst="rect">
              <a:avLst/>
            </a:prstGeom>
          </p:spPr>
        </p:pic>
      </p:grpSp>
      <p:grpSp>
        <p:nvGrpSpPr>
          <p:cNvPr id="19" name="Group 18"/>
          <p:cNvGrpSpPr/>
          <p:nvPr/>
        </p:nvGrpSpPr>
        <p:grpSpPr>
          <a:xfrm>
            <a:off x="10164621" y="4339563"/>
            <a:ext cx="658470" cy="662282"/>
            <a:chOff x="5025527" y="1550112"/>
            <a:chExt cx="1440388" cy="1448727"/>
          </a:xfrm>
        </p:grpSpPr>
        <p:sp>
          <p:nvSpPr>
            <p:cNvPr id="20" name="Oval 19"/>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stretch>
              <a:fillRect/>
            </a:stretch>
          </p:blipFill>
          <p:spPr>
            <a:xfrm>
              <a:off x="5028503" y="1567413"/>
              <a:ext cx="1437412" cy="1431426"/>
            </a:xfrm>
            <a:prstGeom prst="rect">
              <a:avLst/>
            </a:prstGeom>
          </p:spPr>
        </p:pic>
      </p:grpSp>
      <p:grpSp>
        <p:nvGrpSpPr>
          <p:cNvPr id="22" name="Group 21"/>
          <p:cNvGrpSpPr/>
          <p:nvPr/>
        </p:nvGrpSpPr>
        <p:grpSpPr>
          <a:xfrm>
            <a:off x="10388401" y="2864320"/>
            <a:ext cx="658470" cy="662282"/>
            <a:chOff x="5025527" y="1550112"/>
            <a:chExt cx="1440388" cy="1448727"/>
          </a:xfrm>
        </p:grpSpPr>
        <p:sp>
          <p:nvSpPr>
            <p:cNvPr id="23" name="Oval 22"/>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2"/>
            <a:stretch>
              <a:fillRect/>
            </a:stretch>
          </p:blipFill>
          <p:spPr>
            <a:xfrm>
              <a:off x="5028503" y="1567413"/>
              <a:ext cx="1437412" cy="1431426"/>
            </a:xfrm>
            <a:prstGeom prst="rect">
              <a:avLst/>
            </a:prstGeom>
          </p:spPr>
        </p:pic>
      </p:grpSp>
      <p:sp>
        <p:nvSpPr>
          <p:cNvPr id="35" name="TextBox 34"/>
          <p:cNvSpPr txBox="1"/>
          <p:nvPr/>
        </p:nvSpPr>
        <p:spPr>
          <a:xfrm>
            <a:off x="10036341" y="4853301"/>
            <a:ext cx="288862" cy="307777"/>
          </a:xfrm>
          <a:prstGeom prst="rect">
            <a:avLst/>
          </a:prstGeom>
          <a:noFill/>
        </p:spPr>
        <p:txBody>
          <a:bodyPr wrap="none" rtlCol="0">
            <a:spAutoFit/>
          </a:bodyPr>
          <a:lstStyle/>
          <a:p>
            <a:r>
              <a:rPr lang="en-US" sz="1400" dirty="0" smtClean="0">
                <a:latin typeface="Calibri" panose="020F0502020204030204" pitchFamily="34" charset="0"/>
              </a:rPr>
              <a:t>A</a:t>
            </a:r>
            <a:endParaRPr lang="en-US" sz="1400" dirty="0">
              <a:latin typeface="Calibri" panose="020F0502020204030204" pitchFamily="34" charset="0"/>
            </a:endParaRPr>
          </a:p>
        </p:txBody>
      </p:sp>
      <p:sp>
        <p:nvSpPr>
          <p:cNvPr id="36" name="TextBox 35"/>
          <p:cNvSpPr txBox="1"/>
          <p:nvPr/>
        </p:nvSpPr>
        <p:spPr>
          <a:xfrm>
            <a:off x="10688723" y="3503238"/>
            <a:ext cx="288862" cy="307777"/>
          </a:xfrm>
          <a:prstGeom prst="rect">
            <a:avLst/>
          </a:prstGeom>
          <a:noFill/>
        </p:spPr>
        <p:txBody>
          <a:bodyPr wrap="none" rtlCol="0">
            <a:spAutoFit/>
          </a:bodyPr>
          <a:lstStyle/>
          <a:p>
            <a:r>
              <a:rPr lang="en-US" sz="1400" dirty="0" smtClean="0">
                <a:latin typeface="Calibri" panose="020F0502020204030204" pitchFamily="34" charset="0"/>
              </a:rPr>
              <a:t>B</a:t>
            </a:r>
            <a:endParaRPr lang="en-US" sz="1400" dirty="0">
              <a:latin typeface="Calibri" panose="020F0502020204030204" pitchFamily="34" charset="0"/>
            </a:endParaRPr>
          </a:p>
        </p:txBody>
      </p:sp>
      <p:sp>
        <p:nvSpPr>
          <p:cNvPr id="37" name="TextBox 36"/>
          <p:cNvSpPr txBox="1"/>
          <p:nvPr/>
        </p:nvSpPr>
        <p:spPr>
          <a:xfrm>
            <a:off x="8588985" y="4838426"/>
            <a:ext cx="280846" cy="307777"/>
          </a:xfrm>
          <a:prstGeom prst="rect">
            <a:avLst/>
          </a:prstGeom>
          <a:noFill/>
        </p:spPr>
        <p:txBody>
          <a:bodyPr wrap="none" rtlCol="0">
            <a:spAutoFit/>
          </a:bodyPr>
          <a:lstStyle/>
          <a:p>
            <a:r>
              <a:rPr lang="en-US" sz="1400" dirty="0">
                <a:latin typeface="Calibri" panose="020F0502020204030204" pitchFamily="34" charset="0"/>
              </a:rPr>
              <a:t>C</a:t>
            </a:r>
          </a:p>
        </p:txBody>
      </p:sp>
      <p:sp>
        <p:nvSpPr>
          <p:cNvPr id="38" name="TextBox 37"/>
          <p:cNvSpPr txBox="1"/>
          <p:nvPr/>
        </p:nvSpPr>
        <p:spPr>
          <a:xfrm>
            <a:off x="8580335" y="3686415"/>
            <a:ext cx="295274" cy="307777"/>
          </a:xfrm>
          <a:prstGeom prst="rect">
            <a:avLst/>
          </a:prstGeom>
          <a:noFill/>
        </p:spPr>
        <p:txBody>
          <a:bodyPr wrap="none" rtlCol="0">
            <a:spAutoFit/>
          </a:bodyPr>
          <a:lstStyle/>
          <a:p>
            <a:r>
              <a:rPr lang="en-US" sz="1400" dirty="0" smtClean="0">
                <a:latin typeface="Calibri" panose="020F0502020204030204" pitchFamily="34" charset="0"/>
              </a:rPr>
              <a:t>D</a:t>
            </a:r>
            <a:endParaRPr lang="en-US" sz="1400" dirty="0">
              <a:latin typeface="Calibri" panose="020F0502020204030204" pitchFamily="34" charset="0"/>
            </a:endParaRPr>
          </a:p>
        </p:txBody>
      </p:sp>
      <p:sp>
        <p:nvSpPr>
          <p:cNvPr id="39" name="TextBox 38"/>
          <p:cNvSpPr txBox="1"/>
          <p:nvPr/>
        </p:nvSpPr>
        <p:spPr>
          <a:xfrm>
            <a:off x="9088769" y="2763828"/>
            <a:ext cx="272832" cy="307777"/>
          </a:xfrm>
          <a:prstGeom prst="rect">
            <a:avLst/>
          </a:prstGeom>
          <a:noFill/>
        </p:spPr>
        <p:txBody>
          <a:bodyPr wrap="none" rtlCol="0">
            <a:spAutoFit/>
          </a:bodyPr>
          <a:lstStyle/>
          <a:p>
            <a:r>
              <a:rPr lang="en-US" sz="1400" dirty="0" smtClean="0">
                <a:latin typeface="Calibri" panose="020F0502020204030204" pitchFamily="34" charset="0"/>
              </a:rPr>
              <a:t>E</a:t>
            </a:r>
            <a:endParaRPr lang="en-US" sz="1400" dirty="0">
              <a:latin typeface="Calibri" panose="020F0502020204030204" pitchFamily="34" charset="0"/>
            </a:endParaRPr>
          </a:p>
        </p:txBody>
      </p:sp>
      <p:sp>
        <p:nvSpPr>
          <p:cNvPr id="40" name="Freeform 39"/>
          <p:cNvSpPr/>
          <p:nvPr/>
        </p:nvSpPr>
        <p:spPr>
          <a:xfrm>
            <a:off x="9524698" y="2085975"/>
            <a:ext cx="1021234" cy="2409825"/>
          </a:xfrm>
          <a:custGeom>
            <a:avLst/>
            <a:gdLst>
              <a:gd name="connsiteX0" fmla="*/ 923470 w 1191696"/>
              <a:gd name="connsiteY0" fmla="*/ 2428875 h 2428875"/>
              <a:gd name="connsiteX1" fmla="*/ 1142545 w 1191696"/>
              <a:gd name="connsiteY1" fmla="*/ 1219200 h 2428875"/>
              <a:gd name="connsiteX2" fmla="*/ 94795 w 1191696"/>
              <a:gd name="connsiteY2" fmla="*/ 590550 h 2428875"/>
              <a:gd name="connsiteX3" fmla="*/ 113845 w 1191696"/>
              <a:gd name="connsiteY3" fmla="*/ 0 h 2428875"/>
              <a:gd name="connsiteX0" fmla="*/ 851119 w 1107413"/>
              <a:gd name="connsiteY0" fmla="*/ 2428875 h 2428875"/>
              <a:gd name="connsiteX1" fmla="*/ 1070194 w 1107413"/>
              <a:gd name="connsiteY1" fmla="*/ 1219200 h 2428875"/>
              <a:gd name="connsiteX2" fmla="*/ 193894 w 1107413"/>
              <a:gd name="connsiteY2" fmla="*/ 619125 h 2428875"/>
              <a:gd name="connsiteX3" fmla="*/ 41494 w 1107413"/>
              <a:gd name="connsiteY3" fmla="*/ 0 h 2428875"/>
              <a:gd name="connsiteX0" fmla="*/ 848027 w 1021452"/>
              <a:gd name="connsiteY0" fmla="*/ 2428875 h 2428875"/>
              <a:gd name="connsiteX1" fmla="*/ 962327 w 1021452"/>
              <a:gd name="connsiteY1" fmla="*/ 1247775 h 2428875"/>
              <a:gd name="connsiteX2" fmla="*/ 190802 w 1021452"/>
              <a:gd name="connsiteY2" fmla="*/ 619125 h 2428875"/>
              <a:gd name="connsiteX3" fmla="*/ 38402 w 1021452"/>
              <a:gd name="connsiteY3" fmla="*/ 0 h 2428875"/>
              <a:gd name="connsiteX0" fmla="*/ 848027 w 1007152"/>
              <a:gd name="connsiteY0" fmla="*/ 2428875 h 2428875"/>
              <a:gd name="connsiteX1" fmla="*/ 962327 w 1007152"/>
              <a:gd name="connsiteY1" fmla="*/ 1247775 h 2428875"/>
              <a:gd name="connsiteX2" fmla="*/ 190802 w 1007152"/>
              <a:gd name="connsiteY2" fmla="*/ 619125 h 2428875"/>
              <a:gd name="connsiteX3" fmla="*/ 38402 w 1007152"/>
              <a:gd name="connsiteY3" fmla="*/ 0 h 2428875"/>
              <a:gd name="connsiteX0" fmla="*/ 905177 w 1026079"/>
              <a:gd name="connsiteY0" fmla="*/ 2409825 h 2409825"/>
              <a:gd name="connsiteX1" fmla="*/ 962327 w 1026079"/>
              <a:gd name="connsiteY1" fmla="*/ 1247775 h 2409825"/>
              <a:gd name="connsiteX2" fmla="*/ 190802 w 1026079"/>
              <a:gd name="connsiteY2" fmla="*/ 619125 h 2409825"/>
              <a:gd name="connsiteX3" fmla="*/ 38402 w 1026079"/>
              <a:gd name="connsiteY3" fmla="*/ 0 h 2409825"/>
              <a:gd name="connsiteX0" fmla="*/ 905177 w 1021234"/>
              <a:gd name="connsiteY0" fmla="*/ 2409825 h 2409825"/>
              <a:gd name="connsiteX1" fmla="*/ 962327 w 1021234"/>
              <a:gd name="connsiteY1" fmla="*/ 1247775 h 2409825"/>
              <a:gd name="connsiteX2" fmla="*/ 190802 w 1021234"/>
              <a:gd name="connsiteY2" fmla="*/ 619125 h 2409825"/>
              <a:gd name="connsiteX3" fmla="*/ 38402 w 1021234"/>
              <a:gd name="connsiteY3" fmla="*/ 0 h 2409825"/>
            </a:gdLst>
            <a:ahLst/>
            <a:cxnLst>
              <a:cxn ang="0">
                <a:pos x="connsiteX0" y="connsiteY0"/>
              </a:cxn>
              <a:cxn ang="0">
                <a:pos x="connsiteX1" y="connsiteY1"/>
              </a:cxn>
              <a:cxn ang="0">
                <a:pos x="connsiteX2" y="connsiteY2"/>
              </a:cxn>
              <a:cxn ang="0">
                <a:pos x="connsiteX3" y="connsiteY3"/>
              </a:cxn>
            </a:cxnLst>
            <a:rect l="l" t="t" r="r" b="b"/>
            <a:pathLst>
              <a:path w="1021234" h="2409825">
                <a:moveTo>
                  <a:pt x="905177" y="2409825"/>
                </a:moveTo>
                <a:cubicBezTo>
                  <a:pt x="998046" y="1739106"/>
                  <a:pt x="1081390" y="1546225"/>
                  <a:pt x="962327" y="1247775"/>
                </a:cubicBezTo>
                <a:cubicBezTo>
                  <a:pt x="843265" y="949325"/>
                  <a:pt x="344790" y="827088"/>
                  <a:pt x="190802" y="619125"/>
                </a:cubicBezTo>
                <a:cubicBezTo>
                  <a:pt x="36814" y="411162"/>
                  <a:pt x="-56848" y="193675"/>
                  <a:pt x="38402" y="0"/>
                </a:cubicBezTo>
              </a:path>
            </a:pathLst>
          </a:custGeom>
          <a:noFill/>
          <a:ln w="285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H="1" flipV="1">
            <a:off x="8772525" y="3705225"/>
            <a:ext cx="1370147" cy="1148076"/>
          </a:xfrm>
          <a:prstGeom prst="line">
            <a:avLst/>
          </a:prstGeom>
          <a:ln w="28575">
            <a:solidFill>
              <a:srgbClr val="00B05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798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8410386" y="2492797"/>
            <a:ext cx="1038701" cy="10211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419142" y="3522647"/>
            <a:ext cx="628877" cy="11599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052705" y="4665939"/>
            <a:ext cx="1441831" cy="253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494536" y="3180006"/>
            <a:ext cx="223780" cy="1493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9455479" y="2512192"/>
            <a:ext cx="1262837" cy="68326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40331" y="1977413"/>
            <a:ext cx="0" cy="52410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err="1" smtClean="0"/>
              <a:t>Precompute</a:t>
            </a:r>
            <a:r>
              <a:rPr lang="en-US" dirty="0" smtClean="0"/>
              <a:t>: Tunneled LFAs </a:t>
            </a:r>
            <a:endParaRPr lang="en-US" dirty="0"/>
          </a:p>
        </p:txBody>
      </p:sp>
      <p:sp>
        <p:nvSpPr>
          <p:cNvPr id="3" name="Content Placeholder 2"/>
          <p:cNvSpPr>
            <a:spLocks noGrp="1"/>
          </p:cNvSpPr>
          <p:nvPr>
            <p:ph sz="half" idx="1"/>
          </p:nvPr>
        </p:nvSpPr>
        <p:spPr>
          <a:xfrm>
            <a:off x="1261871" y="1828800"/>
            <a:ext cx="6381305" cy="4351337"/>
          </a:xfrm>
        </p:spPr>
        <p:txBody>
          <a:bodyPr>
            <a:normAutofit fontScale="92500" lnSpcReduction="20000"/>
          </a:bodyPr>
          <a:lstStyle/>
          <a:p>
            <a:r>
              <a:rPr lang="en-US" dirty="0" smtClean="0"/>
              <a:t>Gains</a:t>
            </a:r>
          </a:p>
          <a:p>
            <a:pPr lvl="1"/>
            <a:r>
              <a:rPr lang="en-US" dirty="0" smtClean="0"/>
              <a:t>Relaxed network design rules (rings are okay)</a:t>
            </a:r>
          </a:p>
          <a:p>
            <a:pPr lvl="1"/>
            <a:r>
              <a:rPr lang="en-US" dirty="0" smtClean="0"/>
              <a:t>Eliminates </a:t>
            </a:r>
            <a:r>
              <a:rPr lang="en-US" dirty="0" err="1" smtClean="0"/>
              <a:t>microloops</a:t>
            </a:r>
            <a:endParaRPr lang="en-US" dirty="0" smtClean="0"/>
          </a:p>
          <a:p>
            <a:pPr lvl="1"/>
            <a:r>
              <a:rPr lang="en-US" dirty="0" smtClean="0"/>
              <a:t>Faster convergence</a:t>
            </a:r>
          </a:p>
          <a:p>
            <a:r>
              <a:rPr lang="en-US" dirty="0" smtClean="0"/>
              <a:t>Costs</a:t>
            </a:r>
          </a:p>
          <a:p>
            <a:pPr lvl="1"/>
            <a:r>
              <a:rPr lang="en-US" dirty="0" smtClean="0"/>
              <a:t>Additional computation at A </a:t>
            </a:r>
            <a:r>
              <a:rPr lang="en-US" i="1" dirty="0" smtClean="0"/>
              <a:t>(almost nil)</a:t>
            </a:r>
          </a:p>
          <a:p>
            <a:pPr lvl="1"/>
            <a:r>
              <a:rPr lang="en-US" dirty="0" smtClean="0"/>
              <a:t>Some form of dynamic tunnel</a:t>
            </a:r>
          </a:p>
          <a:p>
            <a:pPr lvl="1"/>
            <a:r>
              <a:rPr lang="en-US" dirty="0" smtClean="0"/>
              <a:t>Additional control plane state</a:t>
            </a:r>
          </a:p>
          <a:p>
            <a:pPr lvl="1"/>
            <a:r>
              <a:rPr lang="en-US" dirty="0" smtClean="0"/>
              <a:t>Designing the network with alternate paths in mind</a:t>
            </a:r>
          </a:p>
          <a:p>
            <a:pPr lvl="2"/>
            <a:r>
              <a:rPr lang="en-US" dirty="0" smtClean="0"/>
              <a:t>These mechanisms don’t support every possible topology (but more than LFAs)</a:t>
            </a:r>
          </a:p>
          <a:p>
            <a:pPr lvl="2"/>
            <a:r>
              <a:rPr lang="en-US" dirty="0"/>
              <a:t>Thinking about alternate traffic patterns to project link overload, </a:t>
            </a:r>
            <a:r>
              <a:rPr lang="en-US" dirty="0" err="1"/>
              <a:t>QoS</a:t>
            </a:r>
            <a:r>
              <a:rPr lang="en-US" dirty="0"/>
              <a:t> requirements, etc</a:t>
            </a:r>
            <a:r>
              <a:rPr lang="en-US" dirty="0" smtClean="0"/>
              <a:t>.</a:t>
            </a:r>
          </a:p>
          <a:p>
            <a:pPr lvl="2"/>
            <a:endParaRPr lang="en-US" dirty="0" smtClean="0"/>
          </a:p>
        </p:txBody>
      </p:sp>
      <p:grpSp>
        <p:nvGrpSpPr>
          <p:cNvPr id="5" name="Group 4"/>
          <p:cNvGrpSpPr/>
          <p:nvPr/>
        </p:nvGrpSpPr>
        <p:grpSpPr>
          <a:xfrm>
            <a:off x="8089227" y="3187552"/>
            <a:ext cx="658470" cy="662282"/>
            <a:chOff x="5025527" y="1550112"/>
            <a:chExt cx="1440388" cy="1448727"/>
          </a:xfrm>
        </p:grpSpPr>
        <p:sp>
          <p:nvSpPr>
            <p:cNvPr id="6" name="Oval 5"/>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5028503" y="1567413"/>
              <a:ext cx="1437412" cy="1431426"/>
            </a:xfrm>
            <a:prstGeom prst="rect">
              <a:avLst/>
            </a:prstGeom>
          </p:spPr>
        </p:pic>
      </p:grpSp>
      <p:grpSp>
        <p:nvGrpSpPr>
          <p:cNvPr id="8" name="Group 7"/>
          <p:cNvGrpSpPr/>
          <p:nvPr/>
        </p:nvGrpSpPr>
        <p:grpSpPr>
          <a:xfrm>
            <a:off x="9119172" y="2166421"/>
            <a:ext cx="658470" cy="662282"/>
            <a:chOff x="5025527" y="1550112"/>
            <a:chExt cx="1440388" cy="1448727"/>
          </a:xfrm>
        </p:grpSpPr>
        <p:sp>
          <p:nvSpPr>
            <p:cNvPr id="9" name="Oval 8"/>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5028503" y="1567413"/>
              <a:ext cx="1437412" cy="1431426"/>
            </a:xfrm>
            <a:prstGeom prst="rect">
              <a:avLst/>
            </a:prstGeom>
          </p:spPr>
        </p:pic>
      </p:grpSp>
      <p:cxnSp>
        <p:nvCxnSpPr>
          <p:cNvPr id="14" name="Straight Connector 13"/>
          <p:cNvCxnSpPr/>
          <p:nvPr/>
        </p:nvCxnSpPr>
        <p:spPr>
          <a:xfrm>
            <a:off x="8896350" y="1977413"/>
            <a:ext cx="11906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880722" y="1691322"/>
            <a:ext cx="1119217" cy="307777"/>
          </a:xfrm>
          <a:prstGeom prst="rect">
            <a:avLst/>
          </a:prstGeom>
          <a:noFill/>
        </p:spPr>
        <p:txBody>
          <a:bodyPr wrap="none" rtlCol="0">
            <a:spAutoFit/>
          </a:bodyPr>
          <a:lstStyle/>
          <a:p>
            <a:r>
              <a:rPr lang="en-US" sz="1400" dirty="0" smtClean="0">
                <a:latin typeface="Calibri" panose="020F0502020204030204" pitchFamily="34" charset="0"/>
              </a:rPr>
              <a:t>192.0.2.0/24</a:t>
            </a:r>
            <a:endParaRPr lang="en-US" sz="1400" dirty="0">
              <a:latin typeface="Calibri" panose="020F0502020204030204" pitchFamily="34" charset="0"/>
            </a:endParaRPr>
          </a:p>
        </p:txBody>
      </p:sp>
      <p:grpSp>
        <p:nvGrpSpPr>
          <p:cNvPr id="16" name="Group 15"/>
          <p:cNvGrpSpPr/>
          <p:nvPr/>
        </p:nvGrpSpPr>
        <p:grpSpPr>
          <a:xfrm>
            <a:off x="8731546" y="4347472"/>
            <a:ext cx="658470" cy="662282"/>
            <a:chOff x="5025527" y="1550112"/>
            <a:chExt cx="1440388" cy="1448727"/>
          </a:xfrm>
        </p:grpSpPr>
        <p:sp>
          <p:nvSpPr>
            <p:cNvPr id="17" name="Oval 16"/>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stretch>
              <a:fillRect/>
            </a:stretch>
          </p:blipFill>
          <p:spPr>
            <a:xfrm>
              <a:off x="5028503" y="1567413"/>
              <a:ext cx="1437412" cy="1431426"/>
            </a:xfrm>
            <a:prstGeom prst="rect">
              <a:avLst/>
            </a:prstGeom>
          </p:spPr>
        </p:pic>
      </p:grpSp>
      <p:grpSp>
        <p:nvGrpSpPr>
          <p:cNvPr id="19" name="Group 18"/>
          <p:cNvGrpSpPr/>
          <p:nvPr/>
        </p:nvGrpSpPr>
        <p:grpSpPr>
          <a:xfrm>
            <a:off x="10164621" y="4339563"/>
            <a:ext cx="658470" cy="662282"/>
            <a:chOff x="5025527" y="1550112"/>
            <a:chExt cx="1440388" cy="1448727"/>
          </a:xfrm>
        </p:grpSpPr>
        <p:sp>
          <p:nvSpPr>
            <p:cNvPr id="20" name="Oval 19"/>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stretch>
              <a:fillRect/>
            </a:stretch>
          </p:blipFill>
          <p:spPr>
            <a:xfrm>
              <a:off x="5028503" y="1567413"/>
              <a:ext cx="1437412" cy="1431426"/>
            </a:xfrm>
            <a:prstGeom prst="rect">
              <a:avLst/>
            </a:prstGeom>
          </p:spPr>
        </p:pic>
      </p:grpSp>
      <p:grpSp>
        <p:nvGrpSpPr>
          <p:cNvPr id="22" name="Group 21"/>
          <p:cNvGrpSpPr/>
          <p:nvPr/>
        </p:nvGrpSpPr>
        <p:grpSpPr>
          <a:xfrm>
            <a:off x="10388401" y="2864320"/>
            <a:ext cx="658470" cy="662282"/>
            <a:chOff x="5025527" y="1550112"/>
            <a:chExt cx="1440388" cy="1448727"/>
          </a:xfrm>
        </p:grpSpPr>
        <p:sp>
          <p:nvSpPr>
            <p:cNvPr id="23" name="Oval 22"/>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2"/>
            <a:stretch>
              <a:fillRect/>
            </a:stretch>
          </p:blipFill>
          <p:spPr>
            <a:xfrm>
              <a:off x="5028503" y="1567413"/>
              <a:ext cx="1437412" cy="1431426"/>
            </a:xfrm>
            <a:prstGeom prst="rect">
              <a:avLst/>
            </a:prstGeom>
          </p:spPr>
        </p:pic>
      </p:grpSp>
      <p:sp>
        <p:nvSpPr>
          <p:cNvPr id="35" name="TextBox 34"/>
          <p:cNvSpPr txBox="1"/>
          <p:nvPr/>
        </p:nvSpPr>
        <p:spPr>
          <a:xfrm>
            <a:off x="10036341" y="4853301"/>
            <a:ext cx="288862" cy="307777"/>
          </a:xfrm>
          <a:prstGeom prst="rect">
            <a:avLst/>
          </a:prstGeom>
          <a:noFill/>
        </p:spPr>
        <p:txBody>
          <a:bodyPr wrap="none" rtlCol="0">
            <a:spAutoFit/>
          </a:bodyPr>
          <a:lstStyle/>
          <a:p>
            <a:r>
              <a:rPr lang="en-US" sz="1400" dirty="0" smtClean="0">
                <a:latin typeface="Calibri" panose="020F0502020204030204" pitchFamily="34" charset="0"/>
              </a:rPr>
              <a:t>A</a:t>
            </a:r>
            <a:endParaRPr lang="en-US" sz="1400" dirty="0">
              <a:latin typeface="Calibri" panose="020F0502020204030204" pitchFamily="34" charset="0"/>
            </a:endParaRPr>
          </a:p>
        </p:txBody>
      </p:sp>
      <p:sp>
        <p:nvSpPr>
          <p:cNvPr id="36" name="TextBox 35"/>
          <p:cNvSpPr txBox="1"/>
          <p:nvPr/>
        </p:nvSpPr>
        <p:spPr>
          <a:xfrm>
            <a:off x="10688723" y="3503238"/>
            <a:ext cx="288862" cy="307777"/>
          </a:xfrm>
          <a:prstGeom prst="rect">
            <a:avLst/>
          </a:prstGeom>
          <a:noFill/>
        </p:spPr>
        <p:txBody>
          <a:bodyPr wrap="none" rtlCol="0">
            <a:spAutoFit/>
          </a:bodyPr>
          <a:lstStyle/>
          <a:p>
            <a:r>
              <a:rPr lang="en-US" sz="1400" dirty="0" smtClean="0">
                <a:latin typeface="Calibri" panose="020F0502020204030204" pitchFamily="34" charset="0"/>
              </a:rPr>
              <a:t>B</a:t>
            </a:r>
            <a:endParaRPr lang="en-US" sz="1400" dirty="0">
              <a:latin typeface="Calibri" panose="020F0502020204030204" pitchFamily="34" charset="0"/>
            </a:endParaRPr>
          </a:p>
        </p:txBody>
      </p:sp>
      <p:sp>
        <p:nvSpPr>
          <p:cNvPr id="37" name="TextBox 36"/>
          <p:cNvSpPr txBox="1"/>
          <p:nvPr/>
        </p:nvSpPr>
        <p:spPr>
          <a:xfrm>
            <a:off x="8588985" y="4838426"/>
            <a:ext cx="280846" cy="307777"/>
          </a:xfrm>
          <a:prstGeom prst="rect">
            <a:avLst/>
          </a:prstGeom>
          <a:noFill/>
        </p:spPr>
        <p:txBody>
          <a:bodyPr wrap="none" rtlCol="0">
            <a:spAutoFit/>
          </a:bodyPr>
          <a:lstStyle/>
          <a:p>
            <a:r>
              <a:rPr lang="en-US" sz="1400" dirty="0">
                <a:latin typeface="Calibri" panose="020F0502020204030204" pitchFamily="34" charset="0"/>
              </a:rPr>
              <a:t>C</a:t>
            </a:r>
          </a:p>
        </p:txBody>
      </p:sp>
      <p:sp>
        <p:nvSpPr>
          <p:cNvPr id="38" name="TextBox 37"/>
          <p:cNvSpPr txBox="1"/>
          <p:nvPr/>
        </p:nvSpPr>
        <p:spPr>
          <a:xfrm>
            <a:off x="8580335" y="3686415"/>
            <a:ext cx="295274" cy="307777"/>
          </a:xfrm>
          <a:prstGeom prst="rect">
            <a:avLst/>
          </a:prstGeom>
          <a:noFill/>
        </p:spPr>
        <p:txBody>
          <a:bodyPr wrap="none" rtlCol="0">
            <a:spAutoFit/>
          </a:bodyPr>
          <a:lstStyle/>
          <a:p>
            <a:r>
              <a:rPr lang="en-US" sz="1400" dirty="0" smtClean="0">
                <a:latin typeface="Calibri" panose="020F0502020204030204" pitchFamily="34" charset="0"/>
              </a:rPr>
              <a:t>D</a:t>
            </a:r>
            <a:endParaRPr lang="en-US" sz="1400" dirty="0">
              <a:latin typeface="Calibri" panose="020F0502020204030204" pitchFamily="34" charset="0"/>
            </a:endParaRPr>
          </a:p>
        </p:txBody>
      </p:sp>
      <p:sp>
        <p:nvSpPr>
          <p:cNvPr id="39" name="TextBox 38"/>
          <p:cNvSpPr txBox="1"/>
          <p:nvPr/>
        </p:nvSpPr>
        <p:spPr>
          <a:xfrm>
            <a:off x="9088769" y="2763828"/>
            <a:ext cx="272832" cy="307777"/>
          </a:xfrm>
          <a:prstGeom prst="rect">
            <a:avLst/>
          </a:prstGeom>
          <a:noFill/>
        </p:spPr>
        <p:txBody>
          <a:bodyPr wrap="none" rtlCol="0">
            <a:spAutoFit/>
          </a:bodyPr>
          <a:lstStyle/>
          <a:p>
            <a:r>
              <a:rPr lang="en-US" sz="1400" dirty="0" smtClean="0">
                <a:latin typeface="Calibri" panose="020F0502020204030204" pitchFamily="34" charset="0"/>
              </a:rPr>
              <a:t>E</a:t>
            </a:r>
            <a:endParaRPr lang="en-US" sz="1400" dirty="0">
              <a:latin typeface="Calibri" panose="020F0502020204030204" pitchFamily="34" charset="0"/>
            </a:endParaRPr>
          </a:p>
        </p:txBody>
      </p:sp>
      <p:sp>
        <p:nvSpPr>
          <p:cNvPr id="40" name="Freeform 39"/>
          <p:cNvSpPr/>
          <p:nvPr/>
        </p:nvSpPr>
        <p:spPr>
          <a:xfrm>
            <a:off x="9524698" y="2085975"/>
            <a:ext cx="1021234" cy="2409825"/>
          </a:xfrm>
          <a:custGeom>
            <a:avLst/>
            <a:gdLst>
              <a:gd name="connsiteX0" fmla="*/ 923470 w 1191696"/>
              <a:gd name="connsiteY0" fmla="*/ 2428875 h 2428875"/>
              <a:gd name="connsiteX1" fmla="*/ 1142545 w 1191696"/>
              <a:gd name="connsiteY1" fmla="*/ 1219200 h 2428875"/>
              <a:gd name="connsiteX2" fmla="*/ 94795 w 1191696"/>
              <a:gd name="connsiteY2" fmla="*/ 590550 h 2428875"/>
              <a:gd name="connsiteX3" fmla="*/ 113845 w 1191696"/>
              <a:gd name="connsiteY3" fmla="*/ 0 h 2428875"/>
              <a:gd name="connsiteX0" fmla="*/ 851119 w 1107413"/>
              <a:gd name="connsiteY0" fmla="*/ 2428875 h 2428875"/>
              <a:gd name="connsiteX1" fmla="*/ 1070194 w 1107413"/>
              <a:gd name="connsiteY1" fmla="*/ 1219200 h 2428875"/>
              <a:gd name="connsiteX2" fmla="*/ 193894 w 1107413"/>
              <a:gd name="connsiteY2" fmla="*/ 619125 h 2428875"/>
              <a:gd name="connsiteX3" fmla="*/ 41494 w 1107413"/>
              <a:gd name="connsiteY3" fmla="*/ 0 h 2428875"/>
              <a:gd name="connsiteX0" fmla="*/ 848027 w 1021452"/>
              <a:gd name="connsiteY0" fmla="*/ 2428875 h 2428875"/>
              <a:gd name="connsiteX1" fmla="*/ 962327 w 1021452"/>
              <a:gd name="connsiteY1" fmla="*/ 1247775 h 2428875"/>
              <a:gd name="connsiteX2" fmla="*/ 190802 w 1021452"/>
              <a:gd name="connsiteY2" fmla="*/ 619125 h 2428875"/>
              <a:gd name="connsiteX3" fmla="*/ 38402 w 1021452"/>
              <a:gd name="connsiteY3" fmla="*/ 0 h 2428875"/>
              <a:gd name="connsiteX0" fmla="*/ 848027 w 1007152"/>
              <a:gd name="connsiteY0" fmla="*/ 2428875 h 2428875"/>
              <a:gd name="connsiteX1" fmla="*/ 962327 w 1007152"/>
              <a:gd name="connsiteY1" fmla="*/ 1247775 h 2428875"/>
              <a:gd name="connsiteX2" fmla="*/ 190802 w 1007152"/>
              <a:gd name="connsiteY2" fmla="*/ 619125 h 2428875"/>
              <a:gd name="connsiteX3" fmla="*/ 38402 w 1007152"/>
              <a:gd name="connsiteY3" fmla="*/ 0 h 2428875"/>
              <a:gd name="connsiteX0" fmla="*/ 905177 w 1026079"/>
              <a:gd name="connsiteY0" fmla="*/ 2409825 h 2409825"/>
              <a:gd name="connsiteX1" fmla="*/ 962327 w 1026079"/>
              <a:gd name="connsiteY1" fmla="*/ 1247775 h 2409825"/>
              <a:gd name="connsiteX2" fmla="*/ 190802 w 1026079"/>
              <a:gd name="connsiteY2" fmla="*/ 619125 h 2409825"/>
              <a:gd name="connsiteX3" fmla="*/ 38402 w 1026079"/>
              <a:gd name="connsiteY3" fmla="*/ 0 h 2409825"/>
              <a:gd name="connsiteX0" fmla="*/ 905177 w 1021234"/>
              <a:gd name="connsiteY0" fmla="*/ 2409825 h 2409825"/>
              <a:gd name="connsiteX1" fmla="*/ 962327 w 1021234"/>
              <a:gd name="connsiteY1" fmla="*/ 1247775 h 2409825"/>
              <a:gd name="connsiteX2" fmla="*/ 190802 w 1021234"/>
              <a:gd name="connsiteY2" fmla="*/ 619125 h 2409825"/>
              <a:gd name="connsiteX3" fmla="*/ 38402 w 1021234"/>
              <a:gd name="connsiteY3" fmla="*/ 0 h 2409825"/>
            </a:gdLst>
            <a:ahLst/>
            <a:cxnLst>
              <a:cxn ang="0">
                <a:pos x="connsiteX0" y="connsiteY0"/>
              </a:cxn>
              <a:cxn ang="0">
                <a:pos x="connsiteX1" y="connsiteY1"/>
              </a:cxn>
              <a:cxn ang="0">
                <a:pos x="connsiteX2" y="connsiteY2"/>
              </a:cxn>
              <a:cxn ang="0">
                <a:pos x="connsiteX3" y="connsiteY3"/>
              </a:cxn>
            </a:cxnLst>
            <a:rect l="l" t="t" r="r" b="b"/>
            <a:pathLst>
              <a:path w="1021234" h="2409825">
                <a:moveTo>
                  <a:pt x="905177" y="2409825"/>
                </a:moveTo>
                <a:cubicBezTo>
                  <a:pt x="998046" y="1739106"/>
                  <a:pt x="1081390" y="1546225"/>
                  <a:pt x="962327" y="1247775"/>
                </a:cubicBezTo>
                <a:cubicBezTo>
                  <a:pt x="843265" y="949325"/>
                  <a:pt x="344790" y="827088"/>
                  <a:pt x="190802" y="619125"/>
                </a:cubicBezTo>
                <a:cubicBezTo>
                  <a:pt x="36814" y="411162"/>
                  <a:pt x="-56848" y="193675"/>
                  <a:pt x="38402" y="0"/>
                </a:cubicBezTo>
              </a:path>
            </a:pathLst>
          </a:custGeom>
          <a:noFill/>
          <a:ln w="285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H="1" flipV="1">
            <a:off x="8772525" y="3705225"/>
            <a:ext cx="1370147" cy="1148076"/>
          </a:xfrm>
          <a:prstGeom prst="line">
            <a:avLst/>
          </a:prstGeom>
          <a:ln w="28575">
            <a:solidFill>
              <a:srgbClr val="00B05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12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Whither Complexity?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9871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Whither Complexity?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Will we ever have a single number that tells us how complex a network is?</a:t>
            </a:r>
          </a:p>
          <a:p>
            <a:pPr lvl="1"/>
            <a:r>
              <a:rPr lang="en-US" dirty="0" smtClean="0"/>
              <a:t>Probably not</a:t>
            </a:r>
            <a:endParaRPr lang="en-US" dirty="0" smtClean="0"/>
          </a:p>
          <a:p>
            <a:pPr lvl="1"/>
            <a:r>
              <a:rPr lang="en-US" dirty="0" smtClean="0"/>
              <a:t>But we </a:t>
            </a:r>
            <a:r>
              <a:rPr lang="en-US" i="1" dirty="0" smtClean="0"/>
              <a:t>will</a:t>
            </a:r>
            <a:r>
              <a:rPr lang="en-US" dirty="0" smtClean="0"/>
              <a:t> have a bunch of numbers that help us characterize specific parts</a:t>
            </a:r>
          </a:p>
          <a:p>
            <a:r>
              <a:rPr lang="en-US" dirty="0" smtClean="0"/>
              <a:t>Will we ever have something we can point to that will mathematically prove, “this is complex,” “that won’t scale,” etc.?</a:t>
            </a:r>
          </a:p>
          <a:p>
            <a:pPr lvl="1"/>
            <a:r>
              <a:rPr lang="en-US" dirty="0" smtClean="0"/>
              <a:t>No…</a:t>
            </a:r>
          </a:p>
          <a:p>
            <a:pPr lvl="1"/>
            <a:r>
              <a:rPr lang="en-US" dirty="0" smtClean="0"/>
              <a:t>But we can understand what complexity looks like so we can “see” elegance more clearly</a:t>
            </a:r>
            <a:endParaRPr lang="en-US" dirty="0"/>
          </a:p>
        </p:txBody>
      </p:sp>
    </p:spTree>
    <p:extLst>
      <p:ext uri="{BB962C8B-B14F-4D97-AF65-F5344CB8AC3E}">
        <p14:creationId xmlns:p14="http://schemas.microsoft.com/office/powerpoint/2010/main" val="401149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ethbarnes.com/blogphotos/sethbarnes/www/pendulum.jpg"/>
          <p:cNvPicPr>
            <a:picLocks noChangeAspect="1" noChangeArrowheads="1"/>
          </p:cNvPicPr>
          <p:nvPr/>
        </p:nvPicPr>
        <p:blipFill rotWithShape="1">
          <a:blip r:embed="rId2">
            <a:extLst>
              <a:ext uri="{28A0092B-C50C-407E-A947-70E740481C1C}">
                <a14:useLocalDpi xmlns:a14="http://schemas.microsoft.com/office/drawing/2010/main" val="0"/>
              </a:ext>
            </a:extLst>
          </a:blip>
          <a:srcRect l="7794" r="9903" b="11533"/>
          <a:stretch/>
        </p:blipFill>
        <p:spPr bwMode="auto">
          <a:xfrm>
            <a:off x="6362299" y="2885047"/>
            <a:ext cx="4928134" cy="39729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Whither Complexity?</a:t>
            </a:r>
            <a:endParaRPr lang="en-US" dirty="0"/>
          </a:p>
        </p:txBody>
      </p:sp>
      <p:sp>
        <p:nvSpPr>
          <p:cNvPr id="3" name="Content Placeholder 2"/>
          <p:cNvSpPr>
            <a:spLocks noGrp="1"/>
          </p:cNvSpPr>
          <p:nvPr>
            <p:ph sz="half" idx="1"/>
          </p:nvPr>
        </p:nvSpPr>
        <p:spPr>
          <a:xfrm>
            <a:off x="1261871" y="1828800"/>
            <a:ext cx="5677943" cy="4351337"/>
          </a:xfrm>
        </p:spPr>
        <p:txBody>
          <a:bodyPr>
            <a:normAutofit fontScale="77500" lnSpcReduction="20000"/>
          </a:bodyPr>
          <a:lstStyle/>
          <a:p>
            <a:r>
              <a:rPr lang="en-US" dirty="0" smtClean="0"/>
              <a:t>One useful result would be a more realistic view of network design and operation</a:t>
            </a:r>
          </a:p>
          <a:p>
            <a:r>
              <a:rPr lang="en-US" dirty="0" smtClean="0"/>
              <a:t>We’re caught on multiple pendulums</a:t>
            </a:r>
          </a:p>
          <a:p>
            <a:pPr lvl="1"/>
            <a:r>
              <a:rPr lang="en-US" dirty="0" smtClean="0"/>
              <a:t>Centralize! Decentralize!</a:t>
            </a:r>
          </a:p>
          <a:p>
            <a:pPr lvl="1"/>
            <a:r>
              <a:rPr lang="en-US" dirty="0" smtClean="0"/>
              <a:t>Layer protocols! Reduce protocol count!</a:t>
            </a:r>
          </a:p>
          <a:p>
            <a:r>
              <a:rPr lang="en-US" dirty="0"/>
              <a:t>Most of these swings relate to our absolute view of complexity</a:t>
            </a:r>
          </a:p>
          <a:p>
            <a:pPr lvl="1"/>
            <a:r>
              <a:rPr lang="en-US" dirty="0" smtClean="0"/>
              <a:t>There </a:t>
            </a:r>
            <a:r>
              <a:rPr lang="en-US" i="1" dirty="0"/>
              <a:t>must</a:t>
            </a:r>
            <a:r>
              <a:rPr lang="en-US" dirty="0"/>
              <a:t> be a better solution!</a:t>
            </a:r>
          </a:p>
          <a:p>
            <a:pPr lvl="1"/>
            <a:r>
              <a:rPr lang="en-US" dirty="0"/>
              <a:t>Let’s go try that over there! (shiny thing syndrome)</a:t>
            </a:r>
          </a:p>
          <a:p>
            <a:r>
              <a:rPr lang="en-US" dirty="0"/>
              <a:t>If we could gain a realistic view of complexity, we might be able to see how to at least reduce the frequency and </a:t>
            </a:r>
            <a:r>
              <a:rPr lang="en-US" dirty="0" smtClean="0"/>
              <a:t>amplitude…</a:t>
            </a:r>
            <a:endParaRPr lang="en-US" dirty="0"/>
          </a:p>
        </p:txBody>
      </p:sp>
    </p:spTree>
    <p:extLst>
      <p:ext uri="{BB962C8B-B14F-4D97-AF65-F5344CB8AC3E}">
        <p14:creationId xmlns:p14="http://schemas.microsoft.com/office/powerpoint/2010/main" val="1417295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Way Forward</a:t>
            </a:r>
            <a:endParaRPr lang="en-US" dirty="0"/>
          </a:p>
        </p:txBody>
      </p:sp>
      <p:sp>
        <p:nvSpPr>
          <p:cNvPr id="3" name="Content Placeholder 2"/>
          <p:cNvSpPr>
            <a:spLocks noGrp="1"/>
          </p:cNvSpPr>
          <p:nvPr>
            <p:ph idx="1"/>
          </p:nvPr>
        </p:nvSpPr>
        <p:spPr/>
        <p:txBody>
          <a:bodyPr>
            <a:normAutofit/>
          </a:bodyPr>
          <a:lstStyle/>
          <a:p>
            <a:r>
              <a:rPr lang="en-US" dirty="0" smtClean="0"/>
              <a:t>Measurements within a framework</a:t>
            </a:r>
          </a:p>
          <a:p>
            <a:pPr lvl="1"/>
            <a:r>
              <a:rPr lang="en-US" dirty="0" smtClean="0"/>
              <a:t>Understand the system as a whole</a:t>
            </a:r>
          </a:p>
          <a:p>
            <a:pPr lvl="1"/>
            <a:r>
              <a:rPr lang="en-US" dirty="0" smtClean="0"/>
              <a:t>Think about how to measure each point</a:t>
            </a:r>
          </a:p>
          <a:p>
            <a:pPr lvl="1"/>
            <a:r>
              <a:rPr lang="en-US" dirty="0" smtClean="0"/>
              <a:t>Think about how to compare, or weigh, each pair of points</a:t>
            </a:r>
          </a:p>
          <a:p>
            <a:r>
              <a:rPr lang="en-US" dirty="0" smtClean="0"/>
              <a:t>Document the tradeoffs we find in real life</a:t>
            </a:r>
          </a:p>
          <a:p>
            <a:pPr lvl="1"/>
            <a:r>
              <a:rPr lang="en-US" dirty="0" smtClean="0"/>
              <a:t>Helps guide the work of developing measurements</a:t>
            </a:r>
          </a:p>
          <a:p>
            <a:pPr lvl="1"/>
            <a:r>
              <a:rPr lang="en-US" dirty="0" smtClean="0"/>
              <a:t>Helps build a “body of knowledge” that will drive the state of the art in network design forward</a:t>
            </a:r>
          </a:p>
          <a:p>
            <a:pPr lvl="1"/>
            <a:endParaRPr lang="en-US" dirty="0" smtClean="0"/>
          </a:p>
        </p:txBody>
      </p:sp>
    </p:spTree>
    <p:extLst>
      <p:ext uri="{BB962C8B-B14F-4D97-AF65-F5344CB8AC3E}">
        <p14:creationId xmlns:p14="http://schemas.microsoft.com/office/powerpoint/2010/main" val="3948694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Efforts to Measure &amp; Describe</a:t>
            </a:r>
            <a:endParaRPr lang="en-US" dirty="0"/>
          </a:p>
        </p:txBody>
      </p:sp>
      <p:sp>
        <p:nvSpPr>
          <p:cNvPr id="3" name="Content Placeholder 2"/>
          <p:cNvSpPr>
            <a:spLocks noGrp="1"/>
          </p:cNvSpPr>
          <p:nvPr>
            <p:ph idx="1"/>
          </p:nvPr>
        </p:nvSpPr>
        <p:spPr/>
        <p:txBody>
          <a:bodyPr>
            <a:normAutofit lnSpcReduction="10000"/>
          </a:bodyPr>
          <a:lstStyle/>
          <a:p>
            <a:r>
              <a:rPr lang="en-US" dirty="0" smtClean="0"/>
              <a:t>Network Complexity Working Group (NCRG)</a:t>
            </a:r>
          </a:p>
          <a:p>
            <a:pPr lvl="1"/>
            <a:r>
              <a:rPr lang="en-US" dirty="0" smtClean="0"/>
              <a:t>IRTF working group</a:t>
            </a:r>
          </a:p>
          <a:p>
            <a:pPr lvl="1"/>
            <a:r>
              <a:rPr lang="en-US" dirty="0" smtClean="0"/>
              <a:t>Trying to find ways to describe and measure complexity</a:t>
            </a:r>
            <a:endParaRPr lang="en-US" dirty="0"/>
          </a:p>
          <a:p>
            <a:pPr lvl="1"/>
            <a:r>
              <a:rPr lang="en-US" dirty="0" smtClean="0"/>
              <a:t>Gathering papers in the network complexity space on networkcomplexity.org</a:t>
            </a:r>
          </a:p>
          <a:p>
            <a:r>
              <a:rPr lang="en-US" dirty="0" smtClean="0"/>
              <a:t>draft-irtf-ncrg-network-design-complexity-00.txt</a:t>
            </a:r>
          </a:p>
          <a:p>
            <a:pPr lvl="1"/>
            <a:r>
              <a:rPr lang="en-US" dirty="0" smtClean="0"/>
              <a:t>Within NCRG</a:t>
            </a:r>
          </a:p>
          <a:p>
            <a:pPr lvl="1"/>
            <a:r>
              <a:rPr lang="en-US" dirty="0" smtClean="0"/>
              <a:t>Parallel to this </a:t>
            </a:r>
            <a:r>
              <a:rPr lang="en-US" dirty="0" smtClean="0"/>
              <a:t>presentation</a:t>
            </a:r>
            <a:endParaRPr lang="en-US" dirty="0"/>
          </a:p>
          <a:p>
            <a:r>
              <a:rPr lang="en-US" dirty="0" smtClean="0"/>
              <a:t>Many other efforts afoot</a:t>
            </a:r>
            <a:endParaRPr lang="es-419" dirty="0" smtClean="0"/>
          </a:p>
        </p:txBody>
      </p:sp>
    </p:spTree>
    <p:extLst>
      <p:ext uri="{BB962C8B-B14F-4D97-AF65-F5344CB8AC3E}">
        <p14:creationId xmlns:p14="http://schemas.microsoft.com/office/powerpoint/2010/main" val="282835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22 FLLW Midway" panose="02000506000000020004" pitchFamily="2" charset="0"/>
              </a:rPr>
              <a:t>The End!</a:t>
            </a:r>
            <a:endParaRPr lang="en-US" dirty="0">
              <a:latin typeface="P22 FLLW Midway" panose="02000506000000020004" pitchFamily="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80872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974590" y="1223048"/>
            <a:ext cx="982802" cy="988492"/>
            <a:chOff x="5025527" y="1550112"/>
            <a:chExt cx="1440388" cy="1448727"/>
          </a:xfrm>
        </p:grpSpPr>
        <p:sp>
          <p:nvSpPr>
            <p:cNvPr id="4" name="Oval 3"/>
            <p:cNvSpPr/>
            <p:nvPr/>
          </p:nvSpPr>
          <p:spPr>
            <a:xfrm>
              <a:off x="5025527" y="1550112"/>
              <a:ext cx="1405057" cy="1427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5028503" y="1567413"/>
              <a:ext cx="1437412" cy="1431426"/>
            </a:xfrm>
            <a:prstGeom prst="rect">
              <a:avLst/>
            </a:prstGeom>
          </p:spPr>
        </p:pic>
      </p:grpSp>
      <p:grpSp>
        <p:nvGrpSpPr>
          <p:cNvPr id="17" name="Group 16"/>
          <p:cNvGrpSpPr>
            <a:grpSpLocks noChangeAspect="1"/>
          </p:cNvGrpSpPr>
          <p:nvPr/>
        </p:nvGrpSpPr>
        <p:grpSpPr>
          <a:xfrm>
            <a:off x="2084439" y="417334"/>
            <a:ext cx="1322813" cy="1322976"/>
            <a:chOff x="4395019" y="2875398"/>
            <a:chExt cx="2148622" cy="2148886"/>
          </a:xfrm>
        </p:grpSpPr>
        <p:sp>
          <p:nvSpPr>
            <p:cNvPr id="15" name="Rectangle 14"/>
            <p:cNvSpPr/>
            <p:nvPr/>
          </p:nvSpPr>
          <p:spPr>
            <a:xfrm rot="2700000">
              <a:off x="4706139" y="3186650"/>
              <a:ext cx="1524001" cy="1524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4395019" y="2875398"/>
              <a:ext cx="2148622" cy="2148886"/>
            </a:xfrm>
            <a:prstGeom prst="rect">
              <a:avLst/>
            </a:prstGeom>
          </p:spPr>
        </p:pic>
      </p:grpSp>
      <p:grpSp>
        <p:nvGrpSpPr>
          <p:cNvPr id="21" name="Group 20"/>
          <p:cNvGrpSpPr>
            <a:grpSpLocks noChangeAspect="1"/>
          </p:cNvGrpSpPr>
          <p:nvPr/>
        </p:nvGrpSpPr>
        <p:grpSpPr>
          <a:xfrm>
            <a:off x="2408324" y="2211540"/>
            <a:ext cx="1318795" cy="1318956"/>
            <a:chOff x="4709072" y="1974850"/>
            <a:chExt cx="2223252" cy="2223524"/>
          </a:xfrm>
        </p:grpSpPr>
        <p:sp>
          <p:nvSpPr>
            <p:cNvPr id="19" name="Rectangle 18"/>
            <p:cNvSpPr/>
            <p:nvPr/>
          </p:nvSpPr>
          <p:spPr>
            <a:xfrm rot="2700000">
              <a:off x="5073447" y="2284372"/>
              <a:ext cx="1494503" cy="149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stretch>
              <a:fillRect/>
            </a:stretch>
          </p:blipFill>
          <p:spPr>
            <a:xfrm>
              <a:off x="4709072" y="1974850"/>
              <a:ext cx="2223252" cy="2223524"/>
            </a:xfrm>
            <a:prstGeom prst="rect">
              <a:avLst/>
            </a:prstGeom>
          </p:spPr>
        </p:pic>
      </p:grpSp>
      <p:grpSp>
        <p:nvGrpSpPr>
          <p:cNvPr id="5" name="Group 4"/>
          <p:cNvGrpSpPr>
            <a:grpSpLocks noChangeAspect="1"/>
          </p:cNvGrpSpPr>
          <p:nvPr/>
        </p:nvGrpSpPr>
        <p:grpSpPr>
          <a:xfrm>
            <a:off x="3858184" y="1446360"/>
            <a:ext cx="760715" cy="1117731"/>
            <a:chOff x="5067426" y="1917700"/>
            <a:chExt cx="2057147" cy="3022600"/>
          </a:xfrm>
        </p:grpSpPr>
        <p:sp>
          <p:nvSpPr>
            <p:cNvPr id="3" name="Rectangle 2"/>
            <p:cNvSpPr/>
            <p:nvPr/>
          </p:nvSpPr>
          <p:spPr>
            <a:xfrm>
              <a:off x="5067426" y="1917700"/>
              <a:ext cx="2057147" cy="302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5067426" y="1917700"/>
              <a:ext cx="2057147" cy="3022600"/>
            </a:xfrm>
            <a:prstGeom prst="rect">
              <a:avLst/>
            </a:prstGeom>
          </p:spPr>
        </p:pic>
      </p:grpSp>
      <p:grpSp>
        <p:nvGrpSpPr>
          <p:cNvPr id="13" name="Group 12"/>
          <p:cNvGrpSpPr>
            <a:grpSpLocks noChangeAspect="1"/>
          </p:cNvGrpSpPr>
          <p:nvPr/>
        </p:nvGrpSpPr>
        <p:grpSpPr>
          <a:xfrm>
            <a:off x="4548953" y="2663849"/>
            <a:ext cx="748912" cy="679652"/>
            <a:chOff x="5067426" y="2495550"/>
            <a:chExt cx="2057147" cy="1866900"/>
          </a:xfrm>
        </p:grpSpPr>
        <p:sp>
          <p:nvSpPr>
            <p:cNvPr id="8" name="Rectangle 7"/>
            <p:cNvSpPr/>
            <p:nvPr/>
          </p:nvSpPr>
          <p:spPr>
            <a:xfrm>
              <a:off x="5067426" y="2495550"/>
              <a:ext cx="2057147" cy="186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5067426" y="2495550"/>
              <a:ext cx="2057147" cy="1866900"/>
            </a:xfrm>
            <a:prstGeom prst="rect">
              <a:avLst/>
            </a:prstGeom>
          </p:spPr>
        </p:pic>
      </p:grpSp>
      <p:grpSp>
        <p:nvGrpSpPr>
          <p:cNvPr id="23" name="Group 22"/>
          <p:cNvGrpSpPr>
            <a:grpSpLocks noChangeAspect="1"/>
          </p:cNvGrpSpPr>
          <p:nvPr/>
        </p:nvGrpSpPr>
        <p:grpSpPr>
          <a:xfrm>
            <a:off x="6011686" y="3912249"/>
            <a:ext cx="396393" cy="614707"/>
            <a:chOff x="6256783" y="3090027"/>
            <a:chExt cx="1130161" cy="1752600"/>
          </a:xfrm>
        </p:grpSpPr>
        <p:sp>
          <p:nvSpPr>
            <p:cNvPr id="22" name="Rectangle 21"/>
            <p:cNvSpPr/>
            <p:nvPr/>
          </p:nvSpPr>
          <p:spPr>
            <a:xfrm>
              <a:off x="6268825" y="3101419"/>
              <a:ext cx="1102936" cy="173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7"/>
            <a:stretch>
              <a:fillRect/>
            </a:stretch>
          </p:blipFill>
          <p:spPr>
            <a:xfrm>
              <a:off x="6256783" y="3090027"/>
              <a:ext cx="1130161" cy="1752600"/>
            </a:xfrm>
            <a:prstGeom prst="rect">
              <a:avLst/>
            </a:prstGeom>
          </p:spPr>
        </p:pic>
      </p:grpSp>
      <p:grpSp>
        <p:nvGrpSpPr>
          <p:cNvPr id="26" name="Group 25"/>
          <p:cNvGrpSpPr/>
          <p:nvPr/>
        </p:nvGrpSpPr>
        <p:grpSpPr>
          <a:xfrm>
            <a:off x="1072011" y="2663849"/>
            <a:ext cx="1009650" cy="1010201"/>
            <a:chOff x="1977134" y="3358740"/>
            <a:chExt cx="1009650" cy="1010201"/>
          </a:xfrm>
        </p:grpSpPr>
        <p:sp>
          <p:nvSpPr>
            <p:cNvPr id="6" name="Oval 5"/>
            <p:cNvSpPr/>
            <p:nvPr/>
          </p:nvSpPr>
          <p:spPr>
            <a:xfrm>
              <a:off x="1984932" y="3358740"/>
              <a:ext cx="994054" cy="10102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p:cNvSpPr>
              <a:spLocks noEditPoints="1"/>
            </p:cNvSpPr>
            <p:nvPr/>
          </p:nvSpPr>
          <p:spPr bwMode="auto">
            <a:xfrm>
              <a:off x="1977134" y="3359015"/>
              <a:ext cx="1009650" cy="1009650"/>
            </a:xfrm>
            <a:custGeom>
              <a:avLst/>
              <a:gdLst>
                <a:gd name="T0" fmla="*/ 4393 w 6710"/>
                <a:gd name="T1" fmla="*/ 4392 h 6711"/>
                <a:gd name="T2" fmla="*/ 3565 w 6710"/>
                <a:gd name="T3" fmla="*/ 6288 h 6711"/>
                <a:gd name="T4" fmla="*/ 5508 w 6710"/>
                <a:gd name="T5" fmla="*/ 5361 h 6711"/>
                <a:gd name="T6" fmla="*/ 4833 w 6710"/>
                <a:gd name="T7" fmla="*/ 3562 h 6711"/>
                <a:gd name="T8" fmla="*/ 2591 w 6710"/>
                <a:gd name="T9" fmla="*/ 514 h 6711"/>
                <a:gd name="T10" fmla="*/ 995 w 6710"/>
                <a:gd name="T11" fmla="*/ 1601 h 6711"/>
                <a:gd name="T12" fmla="*/ 1887 w 6710"/>
                <a:gd name="T13" fmla="*/ 3146 h 6711"/>
                <a:gd name="T14" fmla="*/ 3150 w 6710"/>
                <a:gd name="T15" fmla="*/ 1885 h 6711"/>
                <a:gd name="T16" fmla="*/ 3150 w 6710"/>
                <a:gd name="T17" fmla="*/ 0 h 6711"/>
                <a:gd name="T18" fmla="*/ 3565 w 6710"/>
                <a:gd name="T19" fmla="*/ 1846 h 6711"/>
                <a:gd name="T20" fmla="*/ 4261 w 6710"/>
                <a:gd name="T21" fmla="*/ 1769 h 6711"/>
                <a:gd name="T22" fmla="*/ 4266 w 6710"/>
                <a:gd name="T23" fmla="*/ 130 h 6711"/>
                <a:gd name="T24" fmla="*/ 4326 w 6710"/>
                <a:gd name="T25" fmla="*/ 139 h 6711"/>
                <a:gd name="T26" fmla="*/ 6581 w 6710"/>
                <a:gd name="T27" fmla="*/ 2417 h 6711"/>
                <a:gd name="T28" fmla="*/ 6364 w 6710"/>
                <a:gd name="T29" fmla="*/ 2681 h 6711"/>
                <a:gd name="T30" fmla="*/ 4813 w 6710"/>
                <a:gd name="T31" fmla="*/ 2439 h 6711"/>
                <a:gd name="T32" fmla="*/ 6704 w 6710"/>
                <a:gd name="T33" fmla="*/ 3146 h 6711"/>
                <a:gd name="T34" fmla="*/ 6154 w 6710"/>
                <a:gd name="T35" fmla="*/ 5212 h 6711"/>
                <a:gd name="T36" fmla="*/ 3357 w 6710"/>
                <a:gd name="T37" fmla="*/ 6711 h 6711"/>
                <a:gd name="T38" fmla="*/ 3150 w 6710"/>
                <a:gd name="T39" fmla="*/ 6502 h 6711"/>
                <a:gd name="T40" fmla="*/ 2434 w 6710"/>
                <a:gd name="T41" fmla="*/ 4801 h 6711"/>
                <a:gd name="T42" fmla="*/ 2674 w 6710"/>
                <a:gd name="T43" fmla="*/ 6375 h 6711"/>
                <a:gd name="T44" fmla="*/ 2409 w 6710"/>
                <a:gd name="T45" fmla="*/ 6574 h 6711"/>
                <a:gd name="T46" fmla="*/ 980 w 6710"/>
                <a:gd name="T47" fmla="*/ 5729 h 6711"/>
                <a:gd name="T48" fmla="*/ 230 w 6710"/>
                <a:gd name="T49" fmla="*/ 4037 h 6711"/>
                <a:gd name="T50" fmla="*/ 1740 w 6710"/>
                <a:gd name="T51" fmla="*/ 4240 h 6711"/>
                <a:gd name="T52" fmla="*/ 1847 w 6710"/>
                <a:gd name="T53" fmla="*/ 3562 h 6711"/>
                <a:gd name="T54" fmla="*/ 0 w 6710"/>
                <a:gd name="T55" fmla="*/ 3364 h 6711"/>
                <a:gd name="T56" fmla="*/ 288 w 6710"/>
                <a:gd name="T57" fmla="*/ 1994 h 6711"/>
                <a:gd name="T58" fmla="*/ 2480 w 6710"/>
                <a:gd name="T59" fmla="*/ 110 h 6711"/>
                <a:gd name="T60" fmla="*/ 4403 w 6710"/>
                <a:gd name="T61" fmla="*/ 3562 h 6711"/>
                <a:gd name="T62" fmla="*/ 3565 w 6710"/>
                <a:gd name="T63" fmla="*/ 3562 h 6711"/>
                <a:gd name="T64" fmla="*/ 4103 w 6710"/>
                <a:gd name="T65" fmla="*/ 4096 h 6711"/>
                <a:gd name="T66" fmla="*/ 3150 w 6710"/>
                <a:gd name="T67" fmla="*/ 4443 h 6711"/>
                <a:gd name="T68" fmla="*/ 2266 w 6710"/>
                <a:gd name="T69" fmla="*/ 3562 h 6711"/>
                <a:gd name="T70" fmla="*/ 3150 w 6710"/>
                <a:gd name="T71" fmla="*/ 4443 h 6711"/>
                <a:gd name="T72" fmla="*/ 3150 w 6710"/>
                <a:gd name="T73" fmla="*/ 3146 h 6711"/>
                <a:gd name="T74" fmla="*/ 2613 w 6710"/>
                <a:gd name="T75" fmla="*/ 2610 h 6711"/>
                <a:gd name="T76" fmla="*/ 3565 w 6710"/>
                <a:gd name="T77" fmla="*/ 2265 h 6711"/>
                <a:gd name="T78" fmla="*/ 4010 w 6710"/>
                <a:gd name="T79" fmla="*/ 3146 h 6711"/>
                <a:gd name="T80" fmla="*/ 4377 w 6710"/>
                <a:gd name="T81" fmla="*/ 2350 h 6711"/>
                <a:gd name="T82" fmla="*/ 1271 w 6710"/>
                <a:gd name="T83" fmla="*/ 5434 h 6711"/>
                <a:gd name="T84" fmla="*/ 2059 w 6710"/>
                <a:gd name="T85" fmla="*/ 5029 h 6711"/>
                <a:gd name="T86" fmla="*/ 1652 w 6710"/>
                <a:gd name="T87" fmla="*/ 4646 h 6711"/>
                <a:gd name="T88" fmla="*/ 1271 w 6710"/>
                <a:gd name="T89" fmla="*/ 5434 h 6711"/>
                <a:gd name="T90" fmla="*/ 4732 w 6710"/>
                <a:gd name="T91" fmla="*/ 1997 h 6711"/>
                <a:gd name="T92" fmla="*/ 6086 w 6710"/>
                <a:gd name="T93" fmla="*/ 2251 h 6711"/>
                <a:gd name="T94" fmla="*/ 4486 w 6710"/>
                <a:gd name="T95" fmla="*/ 638 h 6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10" h="6711">
                  <a:moveTo>
                    <a:pt x="4833" y="3562"/>
                  </a:moveTo>
                  <a:cubicBezTo>
                    <a:pt x="4773" y="3869"/>
                    <a:pt x="4639" y="4150"/>
                    <a:pt x="4393" y="4392"/>
                  </a:cubicBezTo>
                  <a:cubicBezTo>
                    <a:pt x="4150" y="4631"/>
                    <a:pt x="3870" y="4762"/>
                    <a:pt x="3565" y="4821"/>
                  </a:cubicBezTo>
                  <a:lnTo>
                    <a:pt x="3565" y="6288"/>
                  </a:lnTo>
                  <a:cubicBezTo>
                    <a:pt x="3711" y="6278"/>
                    <a:pt x="3854" y="6257"/>
                    <a:pt x="3999" y="6225"/>
                  </a:cubicBezTo>
                  <a:cubicBezTo>
                    <a:pt x="4581" y="6094"/>
                    <a:pt x="5101" y="5796"/>
                    <a:pt x="5508" y="5361"/>
                  </a:cubicBezTo>
                  <a:cubicBezTo>
                    <a:pt x="5968" y="4865"/>
                    <a:pt x="6243" y="4237"/>
                    <a:pt x="6290" y="3562"/>
                  </a:cubicBezTo>
                  <a:cubicBezTo>
                    <a:pt x="5805" y="3562"/>
                    <a:pt x="5319" y="3562"/>
                    <a:pt x="4833" y="3562"/>
                  </a:cubicBezTo>
                  <a:close/>
                  <a:moveTo>
                    <a:pt x="3156" y="414"/>
                  </a:moveTo>
                  <a:cubicBezTo>
                    <a:pt x="2968" y="426"/>
                    <a:pt x="2778" y="464"/>
                    <a:pt x="2591" y="514"/>
                  </a:cubicBezTo>
                  <a:cubicBezTo>
                    <a:pt x="2451" y="552"/>
                    <a:pt x="2317" y="599"/>
                    <a:pt x="2184" y="656"/>
                  </a:cubicBezTo>
                  <a:cubicBezTo>
                    <a:pt x="1708" y="864"/>
                    <a:pt x="1306" y="1184"/>
                    <a:pt x="995" y="1601"/>
                  </a:cubicBezTo>
                  <a:cubicBezTo>
                    <a:pt x="658" y="2057"/>
                    <a:pt x="463" y="2586"/>
                    <a:pt x="423" y="3146"/>
                  </a:cubicBezTo>
                  <a:lnTo>
                    <a:pt x="1887" y="3146"/>
                  </a:lnTo>
                  <a:cubicBezTo>
                    <a:pt x="1946" y="2840"/>
                    <a:pt x="2078" y="2559"/>
                    <a:pt x="2321" y="2316"/>
                  </a:cubicBezTo>
                  <a:cubicBezTo>
                    <a:pt x="2563" y="2075"/>
                    <a:pt x="2844" y="1944"/>
                    <a:pt x="3150" y="1885"/>
                  </a:cubicBezTo>
                  <a:lnTo>
                    <a:pt x="3156" y="414"/>
                  </a:lnTo>
                  <a:close/>
                  <a:moveTo>
                    <a:pt x="3150" y="0"/>
                  </a:moveTo>
                  <a:lnTo>
                    <a:pt x="3565" y="1"/>
                  </a:lnTo>
                  <a:lnTo>
                    <a:pt x="3565" y="1846"/>
                  </a:lnTo>
                  <a:cubicBezTo>
                    <a:pt x="3799" y="1845"/>
                    <a:pt x="4043" y="1871"/>
                    <a:pt x="4292" y="1913"/>
                  </a:cubicBezTo>
                  <a:cubicBezTo>
                    <a:pt x="4282" y="1865"/>
                    <a:pt x="4272" y="1817"/>
                    <a:pt x="4261" y="1769"/>
                  </a:cubicBezTo>
                  <a:cubicBezTo>
                    <a:pt x="4159" y="1281"/>
                    <a:pt x="4056" y="794"/>
                    <a:pt x="4058" y="337"/>
                  </a:cubicBezTo>
                  <a:cubicBezTo>
                    <a:pt x="4058" y="222"/>
                    <a:pt x="4151" y="130"/>
                    <a:pt x="4266" y="130"/>
                  </a:cubicBezTo>
                  <a:cubicBezTo>
                    <a:pt x="4286" y="130"/>
                    <a:pt x="4307" y="134"/>
                    <a:pt x="4326" y="139"/>
                  </a:cubicBezTo>
                  <a:lnTo>
                    <a:pt x="4326" y="139"/>
                  </a:lnTo>
                  <a:cubicBezTo>
                    <a:pt x="4875" y="308"/>
                    <a:pt x="5360" y="606"/>
                    <a:pt x="5746" y="996"/>
                  </a:cubicBezTo>
                  <a:cubicBezTo>
                    <a:pt x="6136" y="1389"/>
                    <a:pt x="6426" y="1875"/>
                    <a:pt x="6581" y="2417"/>
                  </a:cubicBezTo>
                  <a:cubicBezTo>
                    <a:pt x="6613" y="2527"/>
                    <a:pt x="6549" y="2642"/>
                    <a:pt x="6438" y="2673"/>
                  </a:cubicBezTo>
                  <a:cubicBezTo>
                    <a:pt x="6413" y="2681"/>
                    <a:pt x="6388" y="2683"/>
                    <a:pt x="6364" y="2681"/>
                  </a:cubicBezTo>
                  <a:cubicBezTo>
                    <a:pt x="5908" y="2677"/>
                    <a:pt x="5428" y="2572"/>
                    <a:pt x="4948" y="2468"/>
                  </a:cubicBezTo>
                  <a:cubicBezTo>
                    <a:pt x="4903" y="2458"/>
                    <a:pt x="4858" y="2448"/>
                    <a:pt x="4813" y="2439"/>
                  </a:cubicBezTo>
                  <a:cubicBezTo>
                    <a:pt x="4851" y="2681"/>
                    <a:pt x="4876" y="2918"/>
                    <a:pt x="4873" y="3146"/>
                  </a:cubicBezTo>
                  <a:lnTo>
                    <a:pt x="6704" y="3146"/>
                  </a:lnTo>
                  <a:cubicBezTo>
                    <a:pt x="6708" y="3216"/>
                    <a:pt x="6710" y="3285"/>
                    <a:pt x="6710" y="3355"/>
                  </a:cubicBezTo>
                  <a:cubicBezTo>
                    <a:pt x="6710" y="4019"/>
                    <a:pt x="6520" y="4659"/>
                    <a:pt x="6154" y="5212"/>
                  </a:cubicBezTo>
                  <a:cubicBezTo>
                    <a:pt x="5794" y="5750"/>
                    <a:pt x="5302" y="6164"/>
                    <a:pt x="4710" y="6427"/>
                  </a:cubicBezTo>
                  <a:cubicBezTo>
                    <a:pt x="4278" y="6616"/>
                    <a:pt x="3829" y="6710"/>
                    <a:pt x="3357" y="6711"/>
                  </a:cubicBezTo>
                  <a:cubicBezTo>
                    <a:pt x="3247" y="6711"/>
                    <a:pt x="3156" y="6624"/>
                    <a:pt x="3150" y="6514"/>
                  </a:cubicBezTo>
                  <a:cubicBezTo>
                    <a:pt x="3150" y="6510"/>
                    <a:pt x="3150" y="6506"/>
                    <a:pt x="3150" y="6502"/>
                  </a:cubicBezTo>
                  <a:lnTo>
                    <a:pt x="3150" y="4862"/>
                  </a:lnTo>
                  <a:cubicBezTo>
                    <a:pt x="2919" y="4865"/>
                    <a:pt x="2679" y="4840"/>
                    <a:pt x="2434" y="4801"/>
                  </a:cubicBezTo>
                  <a:cubicBezTo>
                    <a:pt x="2444" y="4848"/>
                    <a:pt x="2455" y="4896"/>
                    <a:pt x="2465" y="4943"/>
                  </a:cubicBezTo>
                  <a:cubicBezTo>
                    <a:pt x="2570" y="5430"/>
                    <a:pt x="2674" y="5916"/>
                    <a:pt x="2674" y="6375"/>
                  </a:cubicBezTo>
                  <a:cubicBezTo>
                    <a:pt x="2674" y="6490"/>
                    <a:pt x="2582" y="6582"/>
                    <a:pt x="2467" y="6582"/>
                  </a:cubicBezTo>
                  <a:cubicBezTo>
                    <a:pt x="2447" y="6582"/>
                    <a:pt x="2427" y="6579"/>
                    <a:pt x="2409" y="6574"/>
                  </a:cubicBezTo>
                  <a:lnTo>
                    <a:pt x="2409" y="6574"/>
                  </a:lnTo>
                  <a:cubicBezTo>
                    <a:pt x="1862" y="6413"/>
                    <a:pt x="1375" y="6118"/>
                    <a:pt x="980" y="5729"/>
                  </a:cubicBezTo>
                  <a:cubicBezTo>
                    <a:pt x="581" y="5336"/>
                    <a:pt x="275" y="4845"/>
                    <a:pt x="97" y="4298"/>
                  </a:cubicBezTo>
                  <a:cubicBezTo>
                    <a:pt x="62" y="4189"/>
                    <a:pt x="122" y="4072"/>
                    <a:pt x="230" y="4037"/>
                  </a:cubicBezTo>
                  <a:cubicBezTo>
                    <a:pt x="257" y="4028"/>
                    <a:pt x="284" y="4025"/>
                    <a:pt x="310" y="4027"/>
                  </a:cubicBezTo>
                  <a:cubicBezTo>
                    <a:pt x="770" y="4030"/>
                    <a:pt x="1255" y="4135"/>
                    <a:pt x="1740" y="4240"/>
                  </a:cubicBezTo>
                  <a:cubicBezTo>
                    <a:pt x="1797" y="4253"/>
                    <a:pt x="1854" y="4265"/>
                    <a:pt x="1910" y="4277"/>
                  </a:cubicBezTo>
                  <a:cubicBezTo>
                    <a:pt x="1871" y="4032"/>
                    <a:pt x="1845" y="3792"/>
                    <a:pt x="1847" y="3562"/>
                  </a:cubicBezTo>
                  <a:lnTo>
                    <a:pt x="208" y="3562"/>
                  </a:lnTo>
                  <a:cubicBezTo>
                    <a:pt x="97" y="3562"/>
                    <a:pt x="6" y="3475"/>
                    <a:pt x="0" y="3364"/>
                  </a:cubicBezTo>
                  <a:cubicBezTo>
                    <a:pt x="0" y="3360"/>
                    <a:pt x="0" y="3356"/>
                    <a:pt x="0" y="3352"/>
                  </a:cubicBezTo>
                  <a:cubicBezTo>
                    <a:pt x="2" y="2879"/>
                    <a:pt x="97" y="2427"/>
                    <a:pt x="288" y="1994"/>
                  </a:cubicBezTo>
                  <a:cubicBezTo>
                    <a:pt x="537" y="1435"/>
                    <a:pt x="921" y="966"/>
                    <a:pt x="1420" y="611"/>
                  </a:cubicBezTo>
                  <a:cubicBezTo>
                    <a:pt x="1747" y="382"/>
                    <a:pt x="2093" y="216"/>
                    <a:pt x="2480" y="110"/>
                  </a:cubicBezTo>
                  <a:cubicBezTo>
                    <a:pt x="2700" y="51"/>
                    <a:pt x="2924" y="15"/>
                    <a:pt x="3150" y="0"/>
                  </a:cubicBezTo>
                  <a:close/>
                  <a:moveTo>
                    <a:pt x="4403" y="3562"/>
                  </a:moveTo>
                  <a:lnTo>
                    <a:pt x="3984" y="3562"/>
                  </a:lnTo>
                  <a:lnTo>
                    <a:pt x="3565" y="3562"/>
                  </a:lnTo>
                  <a:lnTo>
                    <a:pt x="3565" y="4391"/>
                  </a:lnTo>
                  <a:cubicBezTo>
                    <a:pt x="3768" y="4340"/>
                    <a:pt x="3949" y="4247"/>
                    <a:pt x="4103" y="4096"/>
                  </a:cubicBezTo>
                  <a:cubicBezTo>
                    <a:pt x="4256" y="3946"/>
                    <a:pt x="4351" y="3764"/>
                    <a:pt x="4403" y="3562"/>
                  </a:cubicBezTo>
                  <a:close/>
                  <a:moveTo>
                    <a:pt x="3150" y="4443"/>
                  </a:moveTo>
                  <a:lnTo>
                    <a:pt x="3150" y="3562"/>
                  </a:lnTo>
                  <a:lnTo>
                    <a:pt x="2266" y="3562"/>
                  </a:lnTo>
                  <a:cubicBezTo>
                    <a:pt x="2262" y="3814"/>
                    <a:pt x="2296" y="4085"/>
                    <a:pt x="2347" y="4364"/>
                  </a:cubicBezTo>
                  <a:cubicBezTo>
                    <a:pt x="2626" y="4414"/>
                    <a:pt x="2897" y="4448"/>
                    <a:pt x="3150" y="4443"/>
                  </a:cubicBezTo>
                  <a:close/>
                  <a:moveTo>
                    <a:pt x="2317" y="3146"/>
                  </a:moveTo>
                  <a:lnTo>
                    <a:pt x="3150" y="3146"/>
                  </a:lnTo>
                  <a:lnTo>
                    <a:pt x="3150" y="2315"/>
                  </a:lnTo>
                  <a:cubicBezTo>
                    <a:pt x="2947" y="2366"/>
                    <a:pt x="2765" y="2459"/>
                    <a:pt x="2613" y="2610"/>
                  </a:cubicBezTo>
                  <a:cubicBezTo>
                    <a:pt x="2461" y="2762"/>
                    <a:pt x="2368" y="2943"/>
                    <a:pt x="2317" y="3146"/>
                  </a:cubicBezTo>
                  <a:close/>
                  <a:moveTo>
                    <a:pt x="3565" y="2265"/>
                  </a:moveTo>
                  <a:lnTo>
                    <a:pt x="3565" y="3146"/>
                  </a:lnTo>
                  <a:lnTo>
                    <a:pt x="4010" y="3146"/>
                  </a:lnTo>
                  <a:lnTo>
                    <a:pt x="4455" y="3146"/>
                  </a:lnTo>
                  <a:cubicBezTo>
                    <a:pt x="4460" y="2896"/>
                    <a:pt x="4426" y="2627"/>
                    <a:pt x="4377" y="2350"/>
                  </a:cubicBezTo>
                  <a:cubicBezTo>
                    <a:pt x="4095" y="2298"/>
                    <a:pt x="3820" y="2262"/>
                    <a:pt x="3565" y="2265"/>
                  </a:cubicBezTo>
                  <a:close/>
                  <a:moveTo>
                    <a:pt x="1271" y="5434"/>
                  </a:moveTo>
                  <a:cubicBezTo>
                    <a:pt x="1549" y="5708"/>
                    <a:pt x="1878" y="5928"/>
                    <a:pt x="2245" y="6078"/>
                  </a:cubicBezTo>
                  <a:cubicBezTo>
                    <a:pt x="2213" y="5745"/>
                    <a:pt x="2136" y="5387"/>
                    <a:pt x="2059" y="5029"/>
                  </a:cubicBezTo>
                  <a:cubicBezTo>
                    <a:pt x="2037" y="4926"/>
                    <a:pt x="2014" y="4822"/>
                    <a:pt x="1993" y="4719"/>
                  </a:cubicBezTo>
                  <a:cubicBezTo>
                    <a:pt x="1880" y="4695"/>
                    <a:pt x="1766" y="4671"/>
                    <a:pt x="1652" y="4646"/>
                  </a:cubicBezTo>
                  <a:cubicBezTo>
                    <a:pt x="1294" y="4569"/>
                    <a:pt x="935" y="4491"/>
                    <a:pt x="601" y="4458"/>
                  </a:cubicBezTo>
                  <a:cubicBezTo>
                    <a:pt x="762" y="4826"/>
                    <a:pt x="990" y="5157"/>
                    <a:pt x="1271" y="5434"/>
                  </a:cubicBezTo>
                  <a:close/>
                  <a:moveTo>
                    <a:pt x="4667" y="1684"/>
                  </a:moveTo>
                  <a:cubicBezTo>
                    <a:pt x="4689" y="1788"/>
                    <a:pt x="4711" y="1893"/>
                    <a:pt x="4732" y="1997"/>
                  </a:cubicBezTo>
                  <a:cubicBezTo>
                    <a:pt x="4833" y="2018"/>
                    <a:pt x="4935" y="2040"/>
                    <a:pt x="5036" y="2062"/>
                  </a:cubicBezTo>
                  <a:cubicBezTo>
                    <a:pt x="5395" y="2140"/>
                    <a:pt x="5753" y="2218"/>
                    <a:pt x="6086" y="2251"/>
                  </a:cubicBezTo>
                  <a:cubicBezTo>
                    <a:pt x="5940" y="1889"/>
                    <a:pt x="5724" y="1563"/>
                    <a:pt x="5452" y="1288"/>
                  </a:cubicBezTo>
                  <a:cubicBezTo>
                    <a:pt x="5181" y="1014"/>
                    <a:pt x="4853" y="792"/>
                    <a:pt x="4486" y="638"/>
                  </a:cubicBezTo>
                  <a:cubicBezTo>
                    <a:pt x="4517" y="970"/>
                    <a:pt x="4592" y="1327"/>
                    <a:pt x="4667" y="16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2713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Complexity is Necessary</a:t>
            </a:r>
            <a:endParaRPr lang="en-US" dirty="0"/>
          </a:p>
        </p:txBody>
      </p:sp>
      <p:sp>
        <p:nvSpPr>
          <p:cNvPr id="3" name="Content Placeholder 2"/>
          <p:cNvSpPr>
            <a:spLocks noGrp="1"/>
          </p:cNvSpPr>
          <p:nvPr>
            <p:ph idx="1"/>
          </p:nvPr>
        </p:nvSpPr>
        <p:spPr>
          <a:xfrm>
            <a:off x="1261872" y="1828800"/>
            <a:ext cx="8595360" cy="1817783"/>
          </a:xfrm>
        </p:spPr>
        <p:txBody>
          <a:bodyPr/>
          <a:lstStyle/>
          <a:p>
            <a:r>
              <a:rPr lang="en-US" dirty="0" smtClean="0"/>
              <a:t>Complexity is necessary to build robust systems</a:t>
            </a:r>
            <a:endParaRPr lang="en-US" dirty="0"/>
          </a:p>
          <a:p>
            <a:r>
              <a:rPr lang="en-US" dirty="0" smtClean="0"/>
              <a:t>We can’t get away from complexity…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871" y="3646583"/>
            <a:ext cx="8595361" cy="2916854"/>
          </a:xfrm>
          <a:prstGeom prst="rect">
            <a:avLst/>
          </a:prstGeom>
        </p:spPr>
      </p:pic>
      <p:sp>
        <p:nvSpPr>
          <p:cNvPr id="9" name="TextBox 8"/>
          <p:cNvSpPr txBox="1"/>
          <p:nvPr/>
        </p:nvSpPr>
        <p:spPr>
          <a:xfrm>
            <a:off x="8592783" y="6280697"/>
            <a:ext cx="1264449" cy="276999"/>
          </a:xfrm>
          <a:prstGeom prst="rect">
            <a:avLst/>
          </a:prstGeom>
          <a:noFill/>
        </p:spPr>
        <p:txBody>
          <a:bodyPr wrap="none" rtlCol="0">
            <a:spAutoFit/>
          </a:bodyPr>
          <a:lstStyle/>
          <a:p>
            <a:r>
              <a:rPr lang="en-US" sz="1200" i="1" dirty="0" smtClean="0">
                <a:latin typeface="Calibri" panose="020F0502020204030204" pitchFamily="34" charset="0"/>
                <a:cs typeface="Arial" panose="020B0604020202020204" pitchFamily="34" charset="0"/>
              </a:rPr>
              <a:t>chart after Myers</a:t>
            </a:r>
            <a:endParaRPr lang="en-US" sz="1200" i="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998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Complexity is Necessary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our view, however, complexity is most succinctly discussed in terms of functionality  and its robustness. Specifically, we argue that complexity in highly organized systems arises primarily  from design strategies intended to create robustness to uncertainty in their environments and component parts.” </a:t>
            </a:r>
          </a:p>
        </p:txBody>
      </p:sp>
      <p:sp>
        <p:nvSpPr>
          <p:cNvPr id="4" name="TextBox 3"/>
          <p:cNvSpPr txBox="1"/>
          <p:nvPr/>
        </p:nvSpPr>
        <p:spPr>
          <a:xfrm>
            <a:off x="1261872" y="5368553"/>
            <a:ext cx="5722650" cy="577081"/>
          </a:xfrm>
          <a:prstGeom prst="rect">
            <a:avLst/>
          </a:prstGeom>
          <a:noFill/>
        </p:spPr>
        <p:txBody>
          <a:bodyPr wrap="square" rtlCol="0">
            <a:spAutoFit/>
          </a:bodyPr>
          <a:lstStyle/>
          <a:p>
            <a:r>
              <a:rPr lang="en-US" sz="1050" i="1" dirty="0">
                <a:latin typeface="Calibri" panose="020F0502020204030204" pitchFamily="34" charset="0"/>
              </a:rPr>
              <a:t>See Alderson, D. and J. Doyle, “</a:t>
            </a:r>
            <a:r>
              <a:rPr lang="en-US" sz="1050" i="1" dirty="0" err="1">
                <a:latin typeface="Calibri" panose="020F0502020204030204" pitchFamily="34" charset="0"/>
              </a:rPr>
              <a:t>ContrasDng</a:t>
            </a:r>
            <a:r>
              <a:rPr lang="en-US" sz="1050" i="1" dirty="0">
                <a:latin typeface="Calibri" panose="020F0502020204030204" pitchFamily="34" charset="0"/>
              </a:rPr>
              <a:t> Views of Complexity and Their </a:t>
            </a:r>
            <a:r>
              <a:rPr lang="en-US" sz="1050" i="1" dirty="0" err="1">
                <a:latin typeface="Calibri" panose="020F0502020204030204" pitchFamily="34" charset="0"/>
              </a:rPr>
              <a:t>ImplicaDons</a:t>
            </a:r>
            <a:r>
              <a:rPr lang="en-US" sz="1050" i="1" dirty="0">
                <a:latin typeface="Calibri" panose="020F0502020204030204" pitchFamily="34" charset="0"/>
              </a:rPr>
              <a:t> For Network-­‐Centric Infrastructures”, IEEE TRANSACTIONS ON SYSTEMS, MAN, AND CYBERNETICS—PART A: SYSTEMS AND HUMANS, VOL. 40, NO. 4, JULY </a:t>
            </a:r>
            <a:r>
              <a:rPr lang="en-US" sz="1050" i="1" dirty="0" smtClean="0">
                <a:latin typeface="Calibri" panose="020F0502020204030204" pitchFamily="34" charset="0"/>
              </a:rPr>
              <a:t>2010</a:t>
            </a:r>
            <a:endParaRPr lang="en-US" sz="1050" i="1" dirty="0">
              <a:latin typeface="Calibri" panose="020F0502020204030204" pitchFamily="34" charset="0"/>
            </a:endParaRPr>
          </a:p>
        </p:txBody>
      </p:sp>
    </p:spTree>
    <p:extLst>
      <p:ext uri="{BB962C8B-B14F-4D97-AF65-F5344CB8AC3E}">
        <p14:creationId xmlns:p14="http://schemas.microsoft.com/office/powerpoint/2010/main" val="356539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is Impossible to Solve</a:t>
            </a:r>
            <a:endParaRPr lang="en-US" dirty="0"/>
          </a:p>
        </p:txBody>
      </p:sp>
      <p:sp>
        <p:nvSpPr>
          <p:cNvPr id="3" name="Content Placeholder 2"/>
          <p:cNvSpPr>
            <a:spLocks noGrp="1"/>
          </p:cNvSpPr>
          <p:nvPr>
            <p:ph sz="half" idx="1"/>
          </p:nvPr>
        </p:nvSpPr>
        <p:spPr/>
        <p:txBody>
          <a:bodyPr/>
          <a:lstStyle/>
          <a:p>
            <a:r>
              <a:rPr lang="en-US" dirty="0" smtClean="0"/>
              <a:t>We cannot get to the lower left hand corner</a:t>
            </a:r>
          </a:p>
          <a:p>
            <a:r>
              <a:rPr lang="en-US" dirty="0" smtClean="0"/>
              <a:t>There is a “sweet spot,” where the optimal robustness is paired with the lowest cost</a:t>
            </a:r>
          </a:p>
          <a:p>
            <a:r>
              <a:rPr lang="en-US" dirty="0" smtClean="0"/>
              <a:t>RYF, CAP, QSC, etc. are all symptoms of this problem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546" y="1968093"/>
            <a:ext cx="4217521" cy="4212044"/>
          </a:xfrm>
          <a:prstGeom prst="rect">
            <a:avLst/>
          </a:prstGeom>
        </p:spPr>
      </p:pic>
      <p:sp>
        <p:nvSpPr>
          <p:cNvPr id="6" name="TextBox 5"/>
          <p:cNvSpPr txBox="1"/>
          <p:nvPr/>
        </p:nvSpPr>
        <p:spPr>
          <a:xfrm>
            <a:off x="9282618" y="6180137"/>
            <a:ext cx="1264449" cy="276999"/>
          </a:xfrm>
          <a:prstGeom prst="rect">
            <a:avLst/>
          </a:prstGeom>
          <a:noFill/>
        </p:spPr>
        <p:txBody>
          <a:bodyPr wrap="none" rtlCol="0">
            <a:spAutoFit/>
          </a:bodyPr>
          <a:lstStyle/>
          <a:p>
            <a:r>
              <a:rPr lang="en-US" sz="1200" i="1" dirty="0" smtClean="0">
                <a:latin typeface="Calibri" panose="020F0502020204030204" pitchFamily="34" charset="0"/>
                <a:cs typeface="Arial" panose="020B0604020202020204" pitchFamily="34" charset="0"/>
              </a:rPr>
              <a:t>chart after Myers</a:t>
            </a:r>
            <a:endParaRPr lang="en-US" sz="1200" i="1" dirty="0">
              <a:latin typeface="Calibri" panose="020F0502020204030204" pitchFamily="34" charset="0"/>
              <a:cs typeface="Arial" panose="020B0604020202020204" pitchFamily="34" charset="0"/>
            </a:endParaRPr>
          </a:p>
        </p:txBody>
      </p:sp>
      <p:sp>
        <p:nvSpPr>
          <p:cNvPr id="7" name="TextBox 6"/>
          <p:cNvSpPr txBox="1"/>
          <p:nvPr/>
        </p:nvSpPr>
        <p:spPr>
          <a:xfrm>
            <a:off x="6673932" y="5182610"/>
            <a:ext cx="1268296" cy="369332"/>
          </a:xfrm>
          <a:prstGeom prst="rect">
            <a:avLst/>
          </a:prstGeom>
          <a:noFill/>
        </p:spPr>
        <p:txBody>
          <a:bodyPr wrap="none" rtlCol="0">
            <a:spAutoFit/>
          </a:bodyPr>
          <a:lstStyle/>
          <a:p>
            <a:r>
              <a:rPr lang="en-US" dirty="0" smtClean="0">
                <a:solidFill>
                  <a:srgbClr val="FF0000"/>
                </a:solidFill>
                <a:latin typeface="Calibri" panose="020F0502020204030204" pitchFamily="34" charset="0"/>
              </a:rPr>
              <a:t>Impossible!</a:t>
            </a:r>
            <a:endParaRPr lang="en-US"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17225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Complexity is Organized</a:t>
            </a:r>
            <a:endParaRPr lang="en-US" dirty="0"/>
          </a:p>
        </p:txBody>
      </p:sp>
      <p:sp>
        <p:nvSpPr>
          <p:cNvPr id="6" name="Content Placeholder 5"/>
          <p:cNvSpPr>
            <a:spLocks noGrp="1"/>
          </p:cNvSpPr>
          <p:nvPr>
            <p:ph sz="half" idx="1"/>
          </p:nvPr>
        </p:nvSpPr>
        <p:spPr/>
        <p:txBody>
          <a:bodyPr>
            <a:normAutofit fontScale="92500" lnSpcReduction="10000"/>
          </a:bodyPr>
          <a:lstStyle/>
          <a:p>
            <a:r>
              <a:rPr lang="en-US" dirty="0" smtClean="0"/>
              <a:t>Organized complexity is different than disorganized complexity</a:t>
            </a:r>
          </a:p>
          <a:p>
            <a:r>
              <a:rPr lang="en-US" i="1" dirty="0" smtClean="0"/>
              <a:t>They </a:t>
            </a:r>
            <a:r>
              <a:rPr lang="en-US" i="1" dirty="0"/>
              <a:t>are all problems which </a:t>
            </a:r>
            <a:r>
              <a:rPr lang="en-US" i="1" dirty="0" smtClean="0"/>
              <a:t>involve dealing simultaneously </a:t>
            </a:r>
            <a:r>
              <a:rPr lang="en-US" i="1" dirty="0"/>
              <a:t>with a sizable number </a:t>
            </a:r>
            <a:r>
              <a:rPr lang="en-US" i="1" dirty="0" smtClean="0"/>
              <a:t>of </a:t>
            </a:r>
            <a:r>
              <a:rPr lang="en-US" i="1" dirty="0"/>
              <a:t>factors which </a:t>
            </a:r>
            <a:r>
              <a:rPr lang="en-US" i="1" dirty="0" smtClean="0"/>
              <a:t>are interrelated </a:t>
            </a:r>
            <a:r>
              <a:rPr lang="en-US" i="1" dirty="0"/>
              <a:t>into an organic whole. They are all, in the language </a:t>
            </a:r>
            <a:r>
              <a:rPr lang="en-US" i="1" dirty="0" smtClean="0"/>
              <a:t>here proposed</a:t>
            </a:r>
            <a:r>
              <a:rPr lang="en-US" i="1" dirty="0"/>
              <a:t>, problems of organized complexity</a:t>
            </a:r>
            <a:r>
              <a:rPr lang="en-US" i="1" dirty="0" smtClean="0"/>
              <a:t>. –Weaver, 1948</a:t>
            </a:r>
            <a:endParaRPr lang="en-US" i="1" dirty="0"/>
          </a:p>
        </p:txBody>
      </p:sp>
      <p:sp>
        <p:nvSpPr>
          <p:cNvPr id="4" name="Rectangle 3"/>
          <p:cNvSpPr/>
          <p:nvPr/>
        </p:nvSpPr>
        <p:spPr>
          <a:xfrm>
            <a:off x="6108192" y="1828799"/>
            <a:ext cx="3969459" cy="205018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08192" y="4129956"/>
            <a:ext cx="3969459" cy="205018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89557" y="1852861"/>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79856" y="2743198"/>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00247" y="2632507"/>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168062" y="2964579"/>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31767" y="3195583"/>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71540" y="2314873"/>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78866" y="3214831"/>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389443" y="2093492"/>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629045" y="3325521"/>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10" idx="1"/>
          </p:cNvCxnSpPr>
          <p:nvPr/>
        </p:nvCxnSpPr>
        <p:spPr>
          <a:xfrm>
            <a:off x="6721977" y="1885281"/>
            <a:ext cx="429594" cy="367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3"/>
          </p:cNvCxnSpPr>
          <p:nvPr/>
        </p:nvCxnSpPr>
        <p:spPr>
          <a:xfrm flipV="1">
            <a:off x="7903960" y="2189739"/>
            <a:ext cx="303500" cy="314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 idx="7"/>
          </p:cNvCxnSpPr>
          <p:nvPr/>
        </p:nvCxnSpPr>
        <p:spPr>
          <a:xfrm flipH="1">
            <a:off x="9274904" y="2125912"/>
            <a:ext cx="303500" cy="299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2"/>
          </p:cNvCxnSpPr>
          <p:nvPr/>
        </p:nvCxnSpPr>
        <p:spPr>
          <a:xfrm>
            <a:off x="6800247" y="2743198"/>
            <a:ext cx="705533" cy="17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6"/>
          </p:cNvCxnSpPr>
          <p:nvPr/>
        </p:nvCxnSpPr>
        <p:spPr>
          <a:xfrm flipH="1" flipV="1">
            <a:off x="6333422" y="3325521"/>
            <a:ext cx="4668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3"/>
          </p:cNvCxnSpPr>
          <p:nvPr/>
        </p:nvCxnSpPr>
        <p:spPr>
          <a:xfrm flipV="1">
            <a:off x="7564187" y="3074545"/>
            <a:ext cx="307353" cy="309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 idx="7"/>
          </p:cNvCxnSpPr>
          <p:nvPr/>
        </p:nvCxnSpPr>
        <p:spPr>
          <a:xfrm flipH="1">
            <a:off x="8510653" y="3357941"/>
            <a:ext cx="307353" cy="309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1" idx="1"/>
          </p:cNvCxnSpPr>
          <p:nvPr/>
        </p:nvCxnSpPr>
        <p:spPr>
          <a:xfrm>
            <a:off x="8512276" y="2775618"/>
            <a:ext cx="338150" cy="298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5"/>
          </p:cNvCxnSpPr>
          <p:nvPr/>
        </p:nvCxnSpPr>
        <p:spPr>
          <a:xfrm flipH="1" flipV="1">
            <a:off x="9018873" y="2870099"/>
            <a:ext cx="338150" cy="283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222728" y="4238332"/>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945019" y="4238332"/>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753935" y="4238332"/>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222728" y="5816875"/>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945019" y="5816875"/>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753935" y="5816875"/>
            <a:ext cx="221381" cy="221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41" idx="0"/>
          </p:cNvCxnSpPr>
          <p:nvPr/>
        </p:nvCxnSpPr>
        <p:spPr>
          <a:xfrm>
            <a:off x="6333419" y="4238332"/>
            <a:ext cx="3" cy="512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7" idx="2"/>
          </p:cNvCxnSpPr>
          <p:nvPr/>
        </p:nvCxnSpPr>
        <p:spPr>
          <a:xfrm>
            <a:off x="6222728" y="5927566"/>
            <a:ext cx="577519" cy="11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8" idx="2"/>
          </p:cNvCxnSpPr>
          <p:nvPr/>
        </p:nvCxnSpPr>
        <p:spPr>
          <a:xfrm>
            <a:off x="7945019" y="5927566"/>
            <a:ext cx="587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9856269" y="5553777"/>
            <a:ext cx="19251" cy="484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6" idx="6"/>
          </p:cNvCxnSpPr>
          <p:nvPr/>
        </p:nvCxnSpPr>
        <p:spPr>
          <a:xfrm flipH="1">
            <a:off x="9471259" y="4349023"/>
            <a:ext cx="504057" cy="11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5" idx="6"/>
          </p:cNvCxnSpPr>
          <p:nvPr/>
        </p:nvCxnSpPr>
        <p:spPr>
          <a:xfrm flipH="1">
            <a:off x="7748968" y="4349023"/>
            <a:ext cx="417432" cy="11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16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Complexity is Organized</a:t>
            </a:r>
            <a:endParaRPr lang="en-US" dirty="0"/>
          </a:p>
        </p:txBody>
      </p:sp>
      <p:sp>
        <p:nvSpPr>
          <p:cNvPr id="3" name="Content Placeholder 2"/>
          <p:cNvSpPr>
            <a:spLocks noGrp="1"/>
          </p:cNvSpPr>
          <p:nvPr>
            <p:ph idx="1"/>
          </p:nvPr>
        </p:nvSpPr>
        <p:spPr/>
        <p:txBody>
          <a:bodyPr>
            <a:normAutofit/>
          </a:bodyPr>
          <a:lstStyle/>
          <a:p>
            <a:r>
              <a:rPr lang="en-US" dirty="0" smtClean="0"/>
              <a:t>Statistical models </a:t>
            </a:r>
            <a:r>
              <a:rPr lang="en-US" dirty="0" smtClean="0"/>
              <a:t>will be of limited use in this realm</a:t>
            </a:r>
          </a:p>
          <a:p>
            <a:pPr lvl="1"/>
            <a:r>
              <a:rPr lang="en-US" dirty="0" smtClean="0"/>
              <a:t>Statistics will tell you if there is information (Shannon), but not what that information means</a:t>
            </a:r>
          </a:p>
          <a:p>
            <a:r>
              <a:rPr lang="en-US" dirty="0" smtClean="0"/>
              <a:t>We must interact with </a:t>
            </a:r>
            <a:r>
              <a:rPr lang="en-US" i="1" dirty="0" smtClean="0"/>
              <a:t>intent</a:t>
            </a:r>
          </a:p>
          <a:p>
            <a:pPr lvl="1"/>
            <a:r>
              <a:rPr lang="en-US" dirty="0" smtClean="0"/>
              <a:t>Network design </a:t>
            </a:r>
            <a:r>
              <a:rPr lang="en-US" i="1" dirty="0" smtClean="0"/>
              <a:t>intends</a:t>
            </a:r>
            <a:r>
              <a:rPr lang="en-US" dirty="0" smtClean="0"/>
              <a:t> to solve specific problems</a:t>
            </a:r>
          </a:p>
          <a:p>
            <a:pPr lvl="1"/>
            <a:r>
              <a:rPr lang="en-US" dirty="0" smtClean="0"/>
              <a:t>How can you measure intent?</a:t>
            </a:r>
          </a:p>
        </p:txBody>
      </p:sp>
    </p:spTree>
    <p:extLst>
      <p:ext uri="{BB962C8B-B14F-4D97-AF65-F5344CB8AC3E}">
        <p14:creationId xmlns:p14="http://schemas.microsoft.com/office/powerpoint/2010/main" val="215078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bbisland.files.wordpress.com/2008/09/bigstockphoto_pirate_flag_877869.jpg"/>
          <p:cNvPicPr>
            <a:picLocks noChangeAspect="1" noChangeArrowheads="1"/>
          </p:cNvPicPr>
          <p:nvPr/>
        </p:nvPicPr>
        <p:blipFill rotWithShape="1">
          <a:blip r:embed="rId3">
            <a:extLst>
              <a:ext uri="{28A0092B-C50C-407E-A947-70E740481C1C}">
                <a14:useLocalDpi xmlns:a14="http://schemas.microsoft.com/office/drawing/2010/main" val="0"/>
              </a:ext>
            </a:extLst>
          </a:blip>
          <a:srcRect l="34459" r="29567"/>
          <a:stretch/>
        </p:blipFill>
        <p:spPr bwMode="auto">
          <a:xfrm>
            <a:off x="8902535" y="0"/>
            <a:ext cx="32894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a:xfrm>
            <a:off x="1261872" y="1828800"/>
            <a:ext cx="6658970" cy="4351337"/>
          </a:xfrm>
        </p:spPr>
        <p:txBody>
          <a:bodyPr>
            <a:normAutofit lnSpcReduction="10000"/>
          </a:bodyPr>
          <a:lstStyle/>
          <a:p>
            <a:r>
              <a:rPr lang="en-US" dirty="0" smtClean="0"/>
              <a:t>Complexity in networks is necessary</a:t>
            </a:r>
          </a:p>
          <a:p>
            <a:r>
              <a:rPr lang="en-US" dirty="0" smtClean="0"/>
              <a:t>Complexity in networks is impossible to solve (perfectly)</a:t>
            </a:r>
          </a:p>
          <a:p>
            <a:r>
              <a:rPr lang="en-US" dirty="0" smtClean="0"/>
              <a:t>Complexity in networks is difficult (or impossible) to measure and characterize</a:t>
            </a:r>
          </a:p>
          <a:p>
            <a:r>
              <a:rPr lang="en-US" dirty="0" smtClean="0">
                <a:solidFill>
                  <a:srgbClr val="FF0000"/>
                </a:solidFill>
              </a:rPr>
              <a:t>Abandon hope all ye who enter here?</a:t>
            </a:r>
          </a:p>
          <a:p>
            <a:endParaRPr lang="en-US" dirty="0"/>
          </a:p>
          <a:p>
            <a:r>
              <a:rPr lang="en-US" i="1" dirty="0" smtClean="0">
                <a:solidFill>
                  <a:schemeClr val="bg1">
                    <a:lumMod val="65000"/>
                  </a:schemeClr>
                </a:solidFill>
              </a:rPr>
              <a:t>Or maybe…</a:t>
            </a:r>
            <a:endParaRPr lang="en-US" dirty="0">
              <a:solidFill>
                <a:schemeClr val="bg1">
                  <a:lumMod val="65000"/>
                </a:schemeClr>
              </a:solidFill>
            </a:endParaRPr>
          </a:p>
        </p:txBody>
      </p:sp>
    </p:spTree>
    <p:extLst>
      <p:ext uri="{BB962C8B-B14F-4D97-AF65-F5344CB8AC3E}">
        <p14:creationId xmlns:p14="http://schemas.microsoft.com/office/powerpoint/2010/main" val="89338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t>
            </a:r>
            <a:r>
              <a:rPr lang="en-US" dirty="0" smtClean="0"/>
              <a:t>as a Tradeoff</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7238105"/>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TC103457515[[fn=View]]</Template>
  <TotalTime>5001</TotalTime>
  <Words>1439</Words>
  <Application>Microsoft Office PowerPoint</Application>
  <PresentationFormat>Widescreen</PresentationFormat>
  <Paragraphs>187</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Schoolbook</vt:lpstr>
      <vt:lpstr>P22 FLLW Midway</vt:lpstr>
      <vt:lpstr>Wingdings 2</vt:lpstr>
      <vt:lpstr>View</vt:lpstr>
      <vt:lpstr>Tradeoffs in Network Complexity </vt:lpstr>
      <vt:lpstr>Introducing Complexity</vt:lpstr>
      <vt:lpstr>Network Complexity is Necessary</vt:lpstr>
      <vt:lpstr>Network Complexity is Necessary</vt:lpstr>
      <vt:lpstr>Complexity is Impossible to Solve</vt:lpstr>
      <vt:lpstr>Network Complexity is Organized</vt:lpstr>
      <vt:lpstr>Network Complexity is Organized</vt:lpstr>
      <vt:lpstr>So…</vt:lpstr>
      <vt:lpstr>Complexity as a Tradeoff</vt:lpstr>
      <vt:lpstr>Complexity as a Tradeoff</vt:lpstr>
      <vt:lpstr>Complexity verses the Problem</vt:lpstr>
      <vt:lpstr>Complexity verses the Toolset</vt:lpstr>
      <vt:lpstr>Complexity verses Skill Set</vt:lpstr>
      <vt:lpstr>Complexity verses Complexity</vt:lpstr>
      <vt:lpstr>The Complexity Graph</vt:lpstr>
      <vt:lpstr>The Point</vt:lpstr>
      <vt:lpstr>The Goal</vt:lpstr>
      <vt:lpstr>Fast Reroute as an Example</vt:lpstr>
      <vt:lpstr>Precompute </vt:lpstr>
      <vt:lpstr>Precompute: LFAs </vt:lpstr>
      <vt:lpstr>Precompute: Tunneled LFAs </vt:lpstr>
      <vt:lpstr>Precompute: Tunneled LFAs </vt:lpstr>
      <vt:lpstr>Whither Complexity?</vt:lpstr>
      <vt:lpstr>Whither Complexity?</vt:lpstr>
      <vt:lpstr>Whither Complexity?</vt:lpstr>
      <vt:lpstr>One Way Forward</vt:lpstr>
      <vt:lpstr>Efforts to Measure &amp; Describe</vt:lpstr>
      <vt:lpstr>The End!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 White</dc:creator>
  <cp:lastModifiedBy>Russ White</cp:lastModifiedBy>
  <cp:revision>126</cp:revision>
  <dcterms:created xsi:type="dcterms:W3CDTF">2013-12-12T23:22:34Z</dcterms:created>
  <dcterms:modified xsi:type="dcterms:W3CDTF">2014-04-05T01:50:16Z</dcterms:modified>
</cp:coreProperties>
</file>